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689" r:id="rId3"/>
  </p:sldMasterIdLst>
  <p:sldIdLst>
    <p:sldId id="257" r:id="rId4"/>
    <p:sldId id="259" r:id="rId5"/>
    <p:sldId id="260" r:id="rId6"/>
    <p:sldId id="264" r:id="rId7"/>
    <p:sldId id="262"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4" r:id="rId36"/>
    <p:sldId id="295" r:id="rId37"/>
    <p:sldId id="296"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2" d="100"/>
          <a:sy n="42" d="100"/>
        </p:scale>
        <p:origin x="44" y="5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3" y="2173288"/>
            <a:ext cx="5143501"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3" y="4279976"/>
            <a:ext cx="5143501"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50"/>
            <a:ext cx="5305662"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9"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777" y="1147898"/>
            <a:ext cx="3893932" cy="104087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Tree>
    <p:extLst>
      <p:ext uri="{BB962C8B-B14F-4D97-AF65-F5344CB8AC3E}">
        <p14:creationId xmlns:p14="http://schemas.microsoft.com/office/powerpoint/2010/main" val="7776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1" y="1825625"/>
            <a:ext cx="4914190"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4"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9" y="499600"/>
            <a:ext cx="4937210"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2117648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499600"/>
            <a:ext cx="4937210"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1" y="1825625"/>
            <a:ext cx="4914190"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14" name="Rectangle 13">
            <a:extLst>
              <a:ext uri="{FF2B5EF4-FFF2-40B4-BE49-F238E27FC236}">
                <a16:creationId xmlns:a16="http://schemas.microsoft.com/office/drawing/2014/main" id="{9D415693-E2CB-4DB4-B07C-2F96B0CAB302}"/>
              </a:ext>
            </a:extLst>
          </p:cNvPr>
          <p:cNvSpPr/>
          <p:nvPr/>
        </p:nvSpPr>
        <p:spPr>
          <a:xfrm>
            <a:off x="7854465" y="988540"/>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4" name="Oval 3">
            <a:extLst>
              <a:ext uri="{FF2B5EF4-FFF2-40B4-BE49-F238E27FC236}">
                <a16:creationId xmlns:a16="http://schemas.microsoft.com/office/drawing/2014/main" id="{14C1BF67-E354-4E04-8F94-BABF2B7D1AFB}"/>
              </a:ext>
            </a:extLst>
          </p:cNvPr>
          <p:cNvSpPr/>
          <p:nvPr/>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4"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42616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8308182" y="1630019"/>
            <a:ext cx="3883818"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9" y="1988378"/>
            <a:ext cx="502874"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p:nvSpPr>
        <p:spPr>
          <a:xfrm>
            <a:off x="2" y="1630019"/>
            <a:ext cx="3883818"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p:nvSpPr>
        <p:spPr>
          <a:xfrm>
            <a:off x="1526013"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7" y="3207029"/>
            <a:ext cx="3445567"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9"/>
            <a:ext cx="4424363"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9"/>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7" y="2711641"/>
            <a:ext cx="3445567"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41"/>
            <a:ext cx="3445567"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8"/>
            <a:ext cx="502874"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2326585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p:nvSpPr>
        <p:spPr>
          <a:xfrm>
            <a:off x="6599237" y="4707913"/>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4" name="Rectangle 3">
            <a:extLst>
              <a:ext uri="{FF2B5EF4-FFF2-40B4-BE49-F238E27FC236}">
                <a16:creationId xmlns:a16="http://schemas.microsoft.com/office/drawing/2014/main" id="{25CE6D5A-A5C0-4B12-A26A-691D5743FA5C}"/>
              </a:ext>
            </a:extLst>
          </p:cNvPr>
          <p:cNvSpPr/>
          <p:nvPr/>
        </p:nvSpPr>
        <p:spPr>
          <a:xfrm>
            <a:off x="-82062" y="1648191"/>
            <a:ext cx="5709138"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5" y="2863158"/>
            <a:ext cx="4074003"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1" y="1903733"/>
            <a:ext cx="3445567"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7" y="1648186"/>
            <a:ext cx="4074003"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11" y="4963455"/>
            <a:ext cx="3445567"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p:nvSpPr>
        <p:spPr>
          <a:xfrm>
            <a:off x="5084765" y="1652767"/>
            <a:ext cx="1001898"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71" y="185097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p:nvSpPr>
        <p:spPr>
          <a:xfrm>
            <a:off x="6100578" y="4707912"/>
            <a:ext cx="1001898"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3" y="490611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2809109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982231824"/>
              </p:ext>
            </p:extLst>
          </p:nvPr>
        </p:nvGraphicFramePr>
        <p:xfrm>
          <a:off x="515939"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11" name="Rectangle 10">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1938729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1647126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pic>
        <p:nvPicPr>
          <p:cNvPr id="2050"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77065" y="692067"/>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2256900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p:nvSpPr>
        <p:spPr>
          <a:xfrm>
            <a:off x="954142"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4" name="Oval 23">
            <a:extLst>
              <a:ext uri="{FF2B5EF4-FFF2-40B4-BE49-F238E27FC236}">
                <a16:creationId xmlns:a16="http://schemas.microsoft.com/office/drawing/2014/main" id="{9159AA79-2237-4A27-BBC2-D44032158D19}"/>
              </a:ext>
            </a:extLst>
          </p:cNvPr>
          <p:cNvSpPr/>
          <p:nvPr/>
        </p:nvSpPr>
        <p:spPr>
          <a:xfrm>
            <a:off x="3807541"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5" name="Oval 24">
            <a:extLst>
              <a:ext uri="{FF2B5EF4-FFF2-40B4-BE49-F238E27FC236}">
                <a16:creationId xmlns:a16="http://schemas.microsoft.com/office/drawing/2014/main" id="{0272B962-9566-42D2-B4C3-E7AA81884A83}"/>
              </a:ext>
            </a:extLst>
          </p:cNvPr>
          <p:cNvSpPr/>
          <p:nvPr/>
        </p:nvSpPr>
        <p:spPr>
          <a:xfrm>
            <a:off x="664627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6" name="Oval 25">
            <a:extLst>
              <a:ext uri="{FF2B5EF4-FFF2-40B4-BE49-F238E27FC236}">
                <a16:creationId xmlns:a16="http://schemas.microsoft.com/office/drawing/2014/main" id="{19733285-016C-4C38-816C-83D30C075C70}"/>
              </a:ext>
            </a:extLst>
          </p:cNvPr>
          <p:cNvSpPr/>
          <p:nvPr/>
        </p:nvSpPr>
        <p:spPr>
          <a:xfrm>
            <a:off x="9498661"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0" name="Freeform: Shape 19">
            <a:extLst>
              <a:ext uri="{FF2B5EF4-FFF2-40B4-BE49-F238E27FC236}">
                <a16:creationId xmlns:a16="http://schemas.microsoft.com/office/drawing/2014/main" id="{EF40DBA4-AB63-4B47-B37F-BCC3D59B5392}"/>
              </a:ext>
            </a:extLst>
          </p:cNvPr>
          <p:cNvSpPr/>
          <p:nvPr/>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1" name="Freeform: Shape 20">
            <a:extLst>
              <a:ext uri="{FF2B5EF4-FFF2-40B4-BE49-F238E27FC236}">
                <a16:creationId xmlns:a16="http://schemas.microsoft.com/office/drawing/2014/main" id="{33EF0AFB-D099-4FF1-8963-7DA87268867F}"/>
              </a:ext>
            </a:extLst>
          </p:cNvPr>
          <p:cNvSpPr/>
          <p:nvPr/>
        </p:nvSpPr>
        <p:spPr>
          <a:xfrm>
            <a:off x="6850705"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2" name="Freeform: Shape 21">
            <a:extLst>
              <a:ext uri="{FF2B5EF4-FFF2-40B4-BE49-F238E27FC236}">
                <a16:creationId xmlns:a16="http://schemas.microsoft.com/office/drawing/2014/main" id="{6872C96E-9AF3-4FA0-8180-C213C7F2209E}"/>
              </a:ext>
            </a:extLst>
          </p:cNvPr>
          <p:cNvSpPr/>
          <p:nvPr/>
        </p:nvSpPr>
        <p:spPr>
          <a:xfrm>
            <a:off x="970308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7" name="Freeform: Shape 16">
            <a:extLst>
              <a:ext uri="{FF2B5EF4-FFF2-40B4-BE49-F238E27FC236}">
                <a16:creationId xmlns:a16="http://schemas.microsoft.com/office/drawing/2014/main" id="{3A08BE29-CFA5-4E0D-9DBE-A430AE1B8072}"/>
              </a:ext>
            </a:extLst>
          </p:cNvPr>
          <p:cNvSpPr/>
          <p:nvPr/>
        </p:nvSpPr>
        <p:spPr>
          <a:xfrm>
            <a:off x="1158570"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42" y="184854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40" y="184854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6" y="184854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9" y="1848540"/>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6" y="4052311"/>
            <a:ext cx="2588706"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6" y="3539268"/>
            <a:ext cx="2588706"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5" y="4052311"/>
            <a:ext cx="2588706"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5" y="3539268"/>
            <a:ext cx="2588706"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90" y="4052311"/>
            <a:ext cx="2588706"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90" y="3539268"/>
            <a:ext cx="2588706"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11"/>
            <a:ext cx="2588706"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6"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1631864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1" y="4484696"/>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50"/>
            <a:ext cx="5305662"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9"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2" y="5012635"/>
            <a:ext cx="4533901"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6" y="4452342"/>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7" y="4925645"/>
            <a:ext cx="426574"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999" y="1844881"/>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p:nvSpPr>
        <p:spPr>
          <a:xfrm>
            <a:off x="11371671" y="6400805"/>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47147"/>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Tree>
    <p:extLst>
      <p:ext uri="{BB962C8B-B14F-4D97-AF65-F5344CB8AC3E}">
        <p14:creationId xmlns:p14="http://schemas.microsoft.com/office/powerpoint/2010/main" val="3454295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50"/>
            <a:ext cx="5305662"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12" name="Straight Connector 11">
            <a:extLst>
              <a:ext uri="{FF2B5EF4-FFF2-40B4-BE49-F238E27FC236}">
                <a16:creationId xmlns:a16="http://schemas.microsoft.com/office/drawing/2014/main" id="{77C312F4-62C2-4903-8C4B-423A8717E481}"/>
              </a:ext>
            </a:extLst>
          </p:cNvPr>
          <p:cNvCxnSpPr/>
          <p:nvPr/>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1476" y="4452342"/>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2087" y="4925645"/>
            <a:ext cx="426574"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1" y="4484696"/>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2" y="5012635"/>
            <a:ext cx="4533901"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8447"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5"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Tree>
    <p:extLst>
      <p:ext uri="{BB962C8B-B14F-4D97-AF65-F5344CB8AC3E}">
        <p14:creationId xmlns:p14="http://schemas.microsoft.com/office/powerpoint/2010/main" val="7699698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3" y="2173288"/>
            <a:ext cx="5143501"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3" y="4279976"/>
            <a:ext cx="5143501"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50"/>
            <a:ext cx="5305662"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7"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8931D2A9-0B92-4197-8802-80424C14EA7E}"/>
              </a:ext>
            </a:extLst>
          </p:cNvPr>
          <p:cNvSpPr/>
          <p:nvPr/>
        </p:nvSpPr>
        <p:spPr>
          <a:xfrm>
            <a:off x="11371671" y="6409402"/>
            <a:ext cx="280050"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4"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8" y="6455744"/>
            <a:ext cx="294461" cy="187367"/>
          </a:xfrm>
        </p:spPr>
        <p:txBody>
          <a:bodyPr lIns="0" tIns="0" rIns="0" bIns="0"/>
          <a:lstStyle>
            <a:lvl1pPr algn="ctr">
              <a:defRPr sz="900">
                <a:solidFill>
                  <a:srgbClr val="2C567A"/>
                </a:solidFill>
                <a:latin typeface="+mn-lt"/>
              </a:defRPr>
            </a:lvl1pPr>
          </a:lstStyle>
          <a:p>
            <a:fld id="{882DDAEA-B7AB-4176-8F25-F15538AA12DC}" type="slidenum">
              <a:rPr lang="en-IN" smtClean="0"/>
              <a:t>‹#›</a:t>
            </a:fld>
            <a:endParaRPr lang="en-IN"/>
          </a:p>
        </p:txBody>
      </p:sp>
    </p:spTree>
    <p:extLst>
      <p:ext uri="{BB962C8B-B14F-4D97-AF65-F5344CB8AC3E}">
        <p14:creationId xmlns:p14="http://schemas.microsoft.com/office/powerpoint/2010/main" val="16922961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6" name="Oval 5">
            <a:extLst>
              <a:ext uri="{FF2B5EF4-FFF2-40B4-BE49-F238E27FC236}">
                <a16:creationId xmlns:a16="http://schemas.microsoft.com/office/drawing/2014/main" id="{1F54E98B-AC75-484D-9121-68498EB888AA}"/>
              </a:ext>
            </a:extLst>
          </p:cNvPr>
          <p:cNvSpPr/>
          <p:nvPr/>
        </p:nvSpPr>
        <p:spPr>
          <a:xfrm>
            <a:off x="754011" y="708298"/>
            <a:ext cx="5334030"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3" y="2173288"/>
            <a:ext cx="5143501"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3" y="4279976"/>
            <a:ext cx="5143501"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9"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7"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2"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Tree>
    <p:extLst>
      <p:ext uri="{BB962C8B-B14F-4D97-AF65-F5344CB8AC3E}">
        <p14:creationId xmlns:p14="http://schemas.microsoft.com/office/powerpoint/2010/main" val="1342938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8"/>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p:nvSpPr>
        <p:spPr>
          <a:xfrm>
            <a:off x="11371671" y="6409402"/>
            <a:ext cx="280050"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8" y="6455744"/>
            <a:ext cx="294461" cy="187367"/>
          </a:xfrm>
        </p:spPr>
        <p:txBody>
          <a:bodyPr lIns="0" tIns="0" rIns="0" bIns="0"/>
          <a:lstStyle>
            <a:lvl1pPr algn="ctr">
              <a:defRPr sz="900">
                <a:solidFill>
                  <a:srgbClr val="2C567A"/>
                </a:solidFill>
                <a:latin typeface="+mn-lt"/>
              </a:defRPr>
            </a:lvl1pPr>
          </a:lstStyle>
          <a:p>
            <a:fld id="{882DDAEA-B7AB-4176-8F25-F15538AA12DC}" type="slidenum">
              <a:rPr lang="en-IN" smtClean="0"/>
              <a:t>‹#›</a:t>
            </a:fld>
            <a:endParaRPr lang="en-IN"/>
          </a:p>
        </p:txBody>
      </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53"/>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 y="6029821"/>
            <a:ext cx="3278244"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839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9" y="1825625"/>
            <a:ext cx="10837863"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00865" y="404080"/>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4066899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9" y="1825625"/>
            <a:ext cx="5503863"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5309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2"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2"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1220551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2" y="768485"/>
            <a:ext cx="5305663"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90"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90"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0" name="Oval 9">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Tree>
    <p:extLst>
      <p:ext uri="{BB962C8B-B14F-4D97-AF65-F5344CB8AC3E}">
        <p14:creationId xmlns:p14="http://schemas.microsoft.com/office/powerpoint/2010/main" val="33151365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90"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4118270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6" y="1630019"/>
            <a:ext cx="8201026"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2" y="1630019"/>
            <a:ext cx="3883818"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7" y="2371726"/>
            <a:ext cx="3445567" cy="3339962"/>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7886466" cy="3339962"/>
          </a:xfrm>
          <a:noFill/>
        </p:spPr>
        <p:txBody>
          <a:bodyPr lIns="0" tIns="0" rIns="0" bIns="0">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7" y="1762126"/>
            <a:ext cx="3445567" cy="600074"/>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90" y="1752601"/>
            <a:ext cx="7887303" cy="609600"/>
          </a:xfrm>
        </p:spPr>
        <p:txBody>
          <a:bodyPr lIns="0" tIns="0" rIns="0" bIns="0" anchor="ctr">
            <a:noAutofit/>
          </a:bodyPr>
          <a:lstStyle>
            <a:lvl1pPr marL="0" indent="0" algn="l">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1328079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2"/>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67"/>
            <a:ext cx="2844800" cy="365125"/>
          </a:xfrm>
          <a:prstGeom prst="rect">
            <a:avLst/>
          </a:prstGeom>
        </p:spPr>
        <p:txBody>
          <a:bodyPr/>
          <a:lstStyle/>
          <a:p>
            <a:fld id="{38CE1D20-171E-45AC-8C2B-76513E51126D}" type="datetime1">
              <a:rPr lang="en-US" smtClean="0"/>
              <a:t>6/16/2021</a:t>
            </a:fld>
            <a:endParaRPr lang="en-IN"/>
          </a:p>
        </p:txBody>
      </p:sp>
      <p:sp>
        <p:nvSpPr>
          <p:cNvPr id="5" name="Footer Placeholder 4"/>
          <p:cNvSpPr>
            <a:spLocks noGrp="1"/>
          </p:cNvSpPr>
          <p:nvPr>
            <p:ph type="ftr" sz="quarter" idx="11"/>
          </p:nvPr>
        </p:nvSpPr>
        <p:spPr>
          <a:xfrm>
            <a:off x="4165600" y="6356367"/>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166800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609600" y="1600206"/>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67"/>
            <a:ext cx="2844800" cy="365125"/>
          </a:xfrm>
          <a:prstGeom prst="rect">
            <a:avLst/>
          </a:prstGeom>
        </p:spPr>
        <p:txBody>
          <a:bodyPr/>
          <a:lstStyle/>
          <a:p>
            <a:fld id="{D6EA64F1-B28E-484B-BB4F-A826DE324116}" type="datetime1">
              <a:rPr lang="en-US" smtClean="0"/>
              <a:t>6/16/2021</a:t>
            </a:fld>
            <a:endParaRPr lang="en-IN"/>
          </a:p>
        </p:txBody>
      </p:sp>
      <p:sp>
        <p:nvSpPr>
          <p:cNvPr id="5" name="Footer Placeholder 4"/>
          <p:cNvSpPr>
            <a:spLocks noGrp="1"/>
          </p:cNvSpPr>
          <p:nvPr>
            <p:ph type="ftr" sz="quarter" idx="11"/>
          </p:nvPr>
        </p:nvSpPr>
        <p:spPr>
          <a:xfrm>
            <a:off x="4165600" y="6356367"/>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47830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8"/>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71" y="6409402"/>
            <a:ext cx="280050"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8" y="6455744"/>
            <a:ext cx="294461" cy="187367"/>
          </a:xfrm>
        </p:spPr>
        <p:txBody>
          <a:bodyPr lIns="0" tIns="0" rIns="0" bIns="0"/>
          <a:lstStyle>
            <a:lvl1pPr algn="ctr">
              <a:defRPr sz="900">
                <a:solidFill>
                  <a:srgbClr val="2C567A"/>
                </a:solidFill>
                <a:latin typeface="+mn-lt"/>
              </a:defRPr>
            </a:lvl1pPr>
          </a:lstStyle>
          <a:p>
            <a:fld id="{882DDAEA-B7AB-4176-8F25-F15538AA12DC}" type="slidenum">
              <a:rPr lang="en-IN" smtClean="0"/>
              <a:t>‹#›</a:t>
            </a:fld>
            <a:endParaRPr lang="en-IN"/>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81"/>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358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17"/>
            <a:ext cx="103632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67"/>
            <a:ext cx="2844800" cy="365125"/>
          </a:xfrm>
          <a:prstGeom prst="rect">
            <a:avLst/>
          </a:prstGeom>
        </p:spPr>
        <p:txBody>
          <a:bodyPr/>
          <a:lstStyle/>
          <a:p>
            <a:fld id="{EC67E623-F09E-407F-8FB0-EC644AEEF7FD}" type="datetime1">
              <a:rPr lang="en-US" smtClean="0"/>
              <a:t>6/16/2021</a:t>
            </a:fld>
            <a:endParaRPr lang="en-IN"/>
          </a:p>
        </p:txBody>
      </p:sp>
      <p:sp>
        <p:nvSpPr>
          <p:cNvPr id="5" name="Footer Placeholder 4"/>
          <p:cNvSpPr>
            <a:spLocks noGrp="1"/>
          </p:cNvSpPr>
          <p:nvPr>
            <p:ph type="ftr" sz="quarter" idx="11"/>
          </p:nvPr>
        </p:nvSpPr>
        <p:spPr>
          <a:xfrm>
            <a:off x="4165600" y="6356367"/>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2523808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1" y="1600206"/>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1" y="1600206"/>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67"/>
            <a:ext cx="2844800" cy="365125"/>
          </a:xfrm>
          <a:prstGeom prst="rect">
            <a:avLst/>
          </a:prstGeom>
        </p:spPr>
        <p:txBody>
          <a:bodyPr/>
          <a:lstStyle/>
          <a:p>
            <a:fld id="{E9B65AB1-A0A4-4BE9-8148-271D113DDB2A}" type="datetime1">
              <a:rPr lang="en-US" smtClean="0"/>
              <a:t>6/16/2021</a:t>
            </a:fld>
            <a:endParaRPr lang="en-IN"/>
          </a:p>
        </p:txBody>
      </p:sp>
      <p:sp>
        <p:nvSpPr>
          <p:cNvPr id="6" name="Footer Placeholder 5"/>
          <p:cNvSpPr>
            <a:spLocks noGrp="1"/>
          </p:cNvSpPr>
          <p:nvPr>
            <p:ph type="ftr" sz="quarter" idx="11"/>
          </p:nvPr>
        </p:nvSpPr>
        <p:spPr>
          <a:xfrm>
            <a:off x="4165600" y="6356367"/>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274823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3"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3"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7" y="1535113"/>
            <a:ext cx="538956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7" y="2174875"/>
            <a:ext cx="538956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67"/>
            <a:ext cx="2844800" cy="365125"/>
          </a:xfrm>
          <a:prstGeom prst="rect">
            <a:avLst/>
          </a:prstGeom>
        </p:spPr>
        <p:txBody>
          <a:bodyPr/>
          <a:lstStyle/>
          <a:p>
            <a:fld id="{143404CF-6B67-4878-BCA0-3507A57418A5}" type="datetime1">
              <a:rPr lang="en-US" smtClean="0"/>
              <a:t>6/16/2021</a:t>
            </a:fld>
            <a:endParaRPr lang="en-IN"/>
          </a:p>
        </p:txBody>
      </p:sp>
      <p:sp>
        <p:nvSpPr>
          <p:cNvPr id="8" name="Footer Placeholder 7"/>
          <p:cNvSpPr>
            <a:spLocks noGrp="1"/>
          </p:cNvSpPr>
          <p:nvPr>
            <p:ph type="ftr" sz="quarter" idx="11"/>
          </p:nvPr>
        </p:nvSpPr>
        <p:spPr>
          <a:xfrm>
            <a:off x="4165600" y="6356367"/>
            <a:ext cx="3860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1130919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67"/>
            <a:ext cx="2844800" cy="365125"/>
          </a:xfrm>
          <a:prstGeom prst="rect">
            <a:avLst/>
          </a:prstGeom>
        </p:spPr>
        <p:txBody>
          <a:bodyPr/>
          <a:lstStyle/>
          <a:p>
            <a:fld id="{B31251E3-2EC9-4679-929B-9FF372D79806}" type="datetime1">
              <a:rPr lang="en-US" smtClean="0"/>
              <a:t>6/16/2021</a:t>
            </a:fld>
            <a:endParaRPr lang="en-IN"/>
          </a:p>
        </p:txBody>
      </p:sp>
      <p:sp>
        <p:nvSpPr>
          <p:cNvPr id="4" name="Footer Placeholder 3"/>
          <p:cNvSpPr>
            <a:spLocks noGrp="1"/>
          </p:cNvSpPr>
          <p:nvPr>
            <p:ph type="ftr" sz="quarter" idx="11"/>
          </p:nvPr>
        </p:nvSpPr>
        <p:spPr>
          <a:xfrm>
            <a:off x="4165600" y="6356367"/>
            <a:ext cx="3860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578304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67"/>
            <a:ext cx="2844800" cy="365125"/>
          </a:xfrm>
          <a:prstGeom prst="rect">
            <a:avLst/>
          </a:prstGeom>
        </p:spPr>
        <p:txBody>
          <a:bodyPr/>
          <a:lstStyle/>
          <a:p>
            <a:fld id="{3E0775CD-A57D-48DD-A275-152FFCDF76DE}" type="datetime1">
              <a:rPr lang="en-US" smtClean="0"/>
              <a:t>6/16/2021</a:t>
            </a:fld>
            <a:endParaRPr lang="en-IN"/>
          </a:p>
        </p:txBody>
      </p:sp>
      <p:sp>
        <p:nvSpPr>
          <p:cNvPr id="3" name="Footer Placeholder 2"/>
          <p:cNvSpPr>
            <a:spLocks noGrp="1"/>
          </p:cNvSpPr>
          <p:nvPr>
            <p:ph type="ftr" sz="quarter" idx="11"/>
          </p:nvPr>
        </p:nvSpPr>
        <p:spPr>
          <a:xfrm>
            <a:off x="4165600" y="6356367"/>
            <a:ext cx="3860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518678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6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7275" y="273067"/>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3"/>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67"/>
            <a:ext cx="2844800" cy="365125"/>
          </a:xfrm>
          <a:prstGeom prst="rect">
            <a:avLst/>
          </a:prstGeom>
        </p:spPr>
        <p:txBody>
          <a:bodyPr/>
          <a:lstStyle/>
          <a:p>
            <a:fld id="{94171531-142F-4F8B-984D-8A3E9B5E722D}" type="datetime1">
              <a:rPr lang="en-US" smtClean="0"/>
              <a:t>6/16/2021</a:t>
            </a:fld>
            <a:endParaRPr lang="en-IN"/>
          </a:p>
        </p:txBody>
      </p:sp>
      <p:sp>
        <p:nvSpPr>
          <p:cNvPr id="6" name="Footer Placeholder 5"/>
          <p:cNvSpPr>
            <a:spLocks noGrp="1"/>
          </p:cNvSpPr>
          <p:nvPr>
            <p:ph type="ftr" sz="quarter" idx="11"/>
          </p:nvPr>
        </p:nvSpPr>
        <p:spPr>
          <a:xfrm>
            <a:off x="4165600" y="6356367"/>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2631907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67"/>
            <a:ext cx="2844800" cy="365125"/>
          </a:xfrm>
          <a:prstGeom prst="rect">
            <a:avLst/>
          </a:prstGeom>
        </p:spPr>
        <p:txBody>
          <a:bodyPr/>
          <a:lstStyle/>
          <a:p>
            <a:fld id="{09438DA1-526B-49D0-8EF4-1FF0A698F3D1}" type="datetime1">
              <a:rPr lang="en-US" smtClean="0"/>
              <a:t>6/16/2021</a:t>
            </a:fld>
            <a:endParaRPr lang="en-IN"/>
          </a:p>
        </p:txBody>
      </p:sp>
      <p:sp>
        <p:nvSpPr>
          <p:cNvPr id="6" name="Footer Placeholder 5"/>
          <p:cNvSpPr>
            <a:spLocks noGrp="1"/>
          </p:cNvSpPr>
          <p:nvPr>
            <p:ph type="ftr" sz="quarter" idx="11"/>
          </p:nvPr>
        </p:nvSpPr>
        <p:spPr>
          <a:xfrm>
            <a:off x="4165600" y="6356367"/>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570497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609600" y="1600206"/>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67"/>
            <a:ext cx="2844800" cy="365125"/>
          </a:xfrm>
          <a:prstGeom prst="rect">
            <a:avLst/>
          </a:prstGeom>
        </p:spPr>
        <p:txBody>
          <a:bodyPr/>
          <a:lstStyle/>
          <a:p>
            <a:fld id="{A9BF0F8C-795C-4595-B801-27C362DAA937}" type="datetime1">
              <a:rPr lang="en-US" smtClean="0"/>
              <a:t>6/16/2021</a:t>
            </a:fld>
            <a:endParaRPr lang="en-IN"/>
          </a:p>
        </p:txBody>
      </p:sp>
      <p:sp>
        <p:nvSpPr>
          <p:cNvPr id="5" name="Footer Placeholder 4"/>
          <p:cNvSpPr>
            <a:spLocks noGrp="1"/>
          </p:cNvSpPr>
          <p:nvPr>
            <p:ph type="ftr" sz="quarter" idx="11"/>
          </p:nvPr>
        </p:nvSpPr>
        <p:spPr>
          <a:xfrm>
            <a:off x="4165600" y="6356367"/>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0729523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5"/>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55"/>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67"/>
            <a:ext cx="2844800" cy="365125"/>
          </a:xfrm>
          <a:prstGeom prst="rect">
            <a:avLst/>
          </a:prstGeom>
        </p:spPr>
        <p:txBody>
          <a:bodyPr/>
          <a:lstStyle/>
          <a:p>
            <a:fld id="{E2F049B6-F226-456C-9577-BDFBD20D1D45}" type="datetime1">
              <a:rPr lang="en-US" smtClean="0"/>
              <a:t>6/16/2021</a:t>
            </a:fld>
            <a:endParaRPr lang="en-IN"/>
          </a:p>
        </p:txBody>
      </p:sp>
      <p:sp>
        <p:nvSpPr>
          <p:cNvPr id="5" name="Footer Placeholder 4"/>
          <p:cNvSpPr>
            <a:spLocks noGrp="1"/>
          </p:cNvSpPr>
          <p:nvPr>
            <p:ph type="ftr" sz="quarter" idx="11"/>
          </p:nvPr>
        </p:nvSpPr>
        <p:spPr>
          <a:xfrm>
            <a:off x="4165600" y="6356367"/>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67"/>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20384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8"/>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71" y="6409402"/>
            <a:ext cx="280050"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8" y="6455744"/>
            <a:ext cx="294461" cy="187367"/>
          </a:xfrm>
        </p:spPr>
        <p:txBody>
          <a:bodyPr lIns="0" tIns="0" rIns="0" bIns="0"/>
          <a:lstStyle>
            <a:lvl1pPr algn="ctr">
              <a:defRPr sz="900">
                <a:solidFill>
                  <a:srgbClr val="2C567A"/>
                </a:solidFill>
                <a:latin typeface="+mn-lt"/>
              </a:defRPr>
            </a:lvl1pPr>
          </a:lstStyle>
          <a:p>
            <a:fld id="{882DDAEA-B7AB-4176-8F25-F15538AA12DC}" type="slidenum">
              <a:rPr lang="en-IN" smtClean="0"/>
              <a:t>‹#›</a:t>
            </a:fld>
            <a:endParaRPr lang="en-IN"/>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81"/>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5676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839383" y="1276350"/>
            <a:ext cx="10532288" cy="48898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9" y="246621"/>
            <a:ext cx="11150600" cy="920336"/>
          </a:xfrm>
        </p:spPr>
        <p:txBody>
          <a:bodyPr lIns="0" tIns="0" rIns="0" bIns="0" anchor="b">
            <a:noAutofit/>
          </a:bodyPr>
          <a:lstStyle>
            <a:lvl1pPr algn="l">
              <a:defRPr sz="3200" b="1" cap="all" baseline="0"/>
            </a:lvl1pPr>
          </a:lstStyle>
          <a:p>
            <a:r>
              <a:rPr lang="en-US" noProof="0" dirty="0"/>
              <a:t>Agenda</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33"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008557" y="1533526"/>
            <a:ext cx="1015474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34"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1008556" y="2247900"/>
            <a:ext cx="10116645" cy="3752850"/>
          </a:xfrm>
          <a:noFill/>
          <a:ln w="12700">
            <a:solidFill>
              <a:schemeClr val="tx1"/>
            </a:solidFill>
          </a:ln>
        </p:spPr>
        <p:txBody>
          <a:bodyPr lIns="0" tIns="0" rIns="0" bIns="0">
            <a:normAutofit/>
          </a:bodyPr>
          <a:lstStyle>
            <a:lvl1pPr marL="457200" indent="-457200" algn="l">
              <a:buFont typeface="Courier New" panose="02070309020205020404" pitchFamily="49" charset="0"/>
              <a:buChar char="o"/>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2258377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p:nvGrpSpPr>
        <p:grpSpPr>
          <a:xfrm>
            <a:off x="0" y="1207341"/>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5" name="Flowchart: Delay 24">
              <a:extLst>
                <a:ext uri="{FF2B5EF4-FFF2-40B4-BE49-F238E27FC236}">
                  <a16:creationId xmlns:a16="http://schemas.microsoft.com/office/drawing/2014/main" id="{355D9AC9-E7B7-459E-925B-0047C675B750}"/>
                </a:ext>
              </a:extLst>
            </p:cNvPr>
            <p:cNvSpPr/>
            <p:nvPr/>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15" name="Rectangle 14">
              <a:extLst>
                <a:ext uri="{FF2B5EF4-FFF2-40B4-BE49-F238E27FC236}">
                  <a16:creationId xmlns:a16="http://schemas.microsoft.com/office/drawing/2014/main" id="{5302FB5C-BDE1-4891-8E91-CB3F868629BB}"/>
                </a:ext>
              </a:extLst>
            </p:cNvPr>
            <p:cNvSpPr/>
            <p:nvPr/>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11" name="Rectangle 10">
              <a:extLst>
                <a:ext uri="{FF2B5EF4-FFF2-40B4-BE49-F238E27FC236}">
                  <a16:creationId xmlns:a16="http://schemas.microsoft.com/office/drawing/2014/main" id="{D09DE4F0-7E7E-4423-A407-CD6485ACBB4F}"/>
                </a:ext>
              </a:extLst>
            </p:cNvPr>
            <p:cNvSpPr/>
            <p:nvPr/>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8" name="Rectangle 27">
              <a:extLst>
                <a:ext uri="{FF2B5EF4-FFF2-40B4-BE49-F238E27FC236}">
                  <a16:creationId xmlns:a16="http://schemas.microsoft.com/office/drawing/2014/main" id="{4ED74833-8EE3-4FA9-B6D2-03710E410482}"/>
                </a:ext>
              </a:extLst>
            </p:cNvPr>
            <p:cNvSpPr/>
            <p:nvPr/>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37" name="Rectangle 36">
              <a:extLst>
                <a:ext uri="{FF2B5EF4-FFF2-40B4-BE49-F238E27FC236}">
                  <a16:creationId xmlns:a16="http://schemas.microsoft.com/office/drawing/2014/main" id="{94005B59-B78D-469E-BAA4-E7B2A61E103D}"/>
                </a:ext>
              </a:extLst>
            </p:cNvPr>
            <p:cNvSpPr/>
            <p:nvPr/>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64" name="Rectangle 63">
              <a:extLst>
                <a:ext uri="{FF2B5EF4-FFF2-40B4-BE49-F238E27FC236}">
                  <a16:creationId xmlns:a16="http://schemas.microsoft.com/office/drawing/2014/main" id="{40BE4BEF-834D-4D0F-8E96-F1F8E6600C46}"/>
                </a:ext>
              </a:extLst>
            </p:cNvPr>
            <p:cNvSpPr/>
            <p:nvPr/>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gr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6" y="3587774"/>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20XX-20XX</a:t>
            </a:r>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6"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3 Years Plan</a:t>
            </a:r>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5" y="5725379"/>
            <a:ext cx="950912" cy="685800"/>
          </a:xfrm>
          <a:ln w="3556">
            <a:solidFill>
              <a:srgbClr val="454D55"/>
            </a:solidFill>
          </a:ln>
        </p:spPr>
        <p:txBody>
          <a:bodyPr anchor="ctr" anchorCtr="0">
            <a:noAutofit/>
          </a:bodyPr>
          <a:lstStyle>
            <a:lvl1pPr marL="0" indent="0" algn="ctr">
              <a:buNone/>
              <a:defRPr sz="1200"/>
            </a:lvl1pPr>
          </a:lstStyle>
          <a:p>
            <a:r>
              <a:rPr lang="en-US" noProof="0"/>
              <a:t>Click icon to add picture</a:t>
            </a:r>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8"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7" y="618761"/>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3"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2" y="220832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4"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3" y="618761"/>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4"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4" y="220832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1"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71" y="425584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3"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90" y="2688103"/>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81"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80" y="425584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9"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8" y="2688103"/>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60"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7" y="475021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5"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5" y="6303790"/>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51"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50" y="475021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7"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7" y="6303790"/>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0314EDEB-C3E4-4380-8B69-22BF9FDCE142}" type="datetimeFigureOut">
              <a:rPr lang="en-IN" smtClean="0"/>
              <a:t>16-06-2021</a:t>
            </a:fld>
            <a:endParaRPr lang="en-IN"/>
          </a:p>
        </p:txBody>
      </p:sp>
      <p:sp>
        <p:nvSpPr>
          <p:cNvPr id="65" name="Rectangle 64">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67" name="Slide Number Placeholder 5">
            <a:extLst>
              <a:ext uri="{FF2B5EF4-FFF2-40B4-BE49-F238E27FC236}">
                <a16:creationId xmlns:a16="http://schemas.microsoft.com/office/drawing/2014/main" id="{996B64B9-1DF0-4EE9-BAB5-72AFA94B9AFD}"/>
              </a:ext>
            </a:extLst>
          </p:cNvPr>
          <p:cNvSpPr txBox="1">
            <a:spLocks/>
          </p:cNvSpPr>
          <p:nvPr/>
        </p:nvSpPr>
        <p:spPr>
          <a:xfrm>
            <a:off x="11363698" y="6455744"/>
            <a:ext cx="294461"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z="900" smtClean="0"/>
              <a:pPr/>
              <a:t>‹#›</a:t>
            </a:fld>
            <a:endParaRPr lang="en-US" sz="900" dirty="0"/>
          </a:p>
        </p:txBody>
      </p:sp>
      <p:sp>
        <p:nvSpPr>
          <p:cNvPr id="68"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9" y="246621"/>
            <a:ext cx="11150600" cy="920336"/>
          </a:xfrm>
        </p:spPr>
        <p:txBody>
          <a:bodyPr lIns="0" tIns="0" rIns="0" bIns="0" anchor="b">
            <a:noAutofit/>
          </a:bodyPr>
          <a:lstStyle>
            <a:lvl1pPr algn="l">
              <a:defRPr sz="3200" b="1" cap="all" baseline="0"/>
            </a:lvl1pPr>
          </a:lstStyle>
          <a:p>
            <a:r>
              <a:rPr lang="en-US" noProof="0" dirty="0"/>
              <a:t>Agenda</a:t>
            </a:r>
          </a:p>
        </p:txBody>
      </p:sp>
      <p:pic>
        <p:nvPicPr>
          <p:cNvPr id="70"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69" name="Oval 68">
            <a:extLst>
              <a:ext uri="{FF2B5EF4-FFF2-40B4-BE49-F238E27FC236}">
                <a16:creationId xmlns:a16="http://schemas.microsoft.com/office/drawing/2014/main" id="{EF515B4A-CB20-4847-8E00-0DD66F1FEBB4}"/>
              </a:ext>
            </a:extLst>
          </p:cNvPr>
          <p:cNvSpPr/>
          <p:nvPr/>
        </p:nvSpPr>
        <p:spPr>
          <a:xfrm>
            <a:off x="11524071" y="65618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7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516098" y="66081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Tree>
    <p:extLst>
      <p:ext uri="{BB962C8B-B14F-4D97-AF65-F5344CB8AC3E}">
        <p14:creationId xmlns:p14="http://schemas.microsoft.com/office/powerpoint/2010/main" val="360697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6" y="1630019"/>
            <a:ext cx="8201026"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2" y="1630019"/>
            <a:ext cx="3883818"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7" y="2371726"/>
            <a:ext cx="3445567"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6" y="237172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7" y="1762126"/>
            <a:ext cx="3445567"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90" y="175260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8" name="Content Placeholder 2">
            <a:extLst>
              <a:ext uri="{FF2B5EF4-FFF2-40B4-BE49-F238E27FC236}">
                <a16:creationId xmlns:a16="http://schemas.microsoft.com/office/drawing/2014/main" id="{147C9C38-5B17-467D-B581-EF28ECB11E80}"/>
              </a:ext>
            </a:extLst>
          </p:cNvPr>
          <p:cNvSpPr>
            <a:spLocks noGrp="1"/>
          </p:cNvSpPr>
          <p:nvPr>
            <p:ph idx="17" hasCustomPrompt="1"/>
          </p:nvPr>
        </p:nvSpPr>
        <p:spPr>
          <a:xfrm>
            <a:off x="7952031" y="239077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9" name="Content Placeholder 2">
            <a:extLst>
              <a:ext uri="{FF2B5EF4-FFF2-40B4-BE49-F238E27FC236}">
                <a16:creationId xmlns:a16="http://schemas.microsoft.com/office/drawing/2014/main" id="{F694448B-800C-40EF-8F61-18C018E8374C}"/>
              </a:ext>
            </a:extLst>
          </p:cNvPr>
          <p:cNvSpPr>
            <a:spLocks noGrp="1"/>
          </p:cNvSpPr>
          <p:nvPr>
            <p:ph idx="18" hasCustomPrompt="1"/>
          </p:nvPr>
        </p:nvSpPr>
        <p:spPr>
          <a:xfrm>
            <a:off x="7951192" y="177165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4206399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6" y="1630019"/>
            <a:ext cx="8201026"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2" y="1630019"/>
            <a:ext cx="3883818"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7" y="2371726"/>
            <a:ext cx="3445567"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200528" y="2466976"/>
            <a:ext cx="7724774"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7" y="1762126"/>
            <a:ext cx="3445567"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199690" y="1847851"/>
            <a:ext cx="7744663"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40738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2" y="1630019"/>
            <a:ext cx="11511694"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9"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7" y="2371726"/>
            <a:ext cx="11152543"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71" y="6409402"/>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8" y="6455744"/>
            <a:ext cx="294461" cy="187367"/>
          </a:xfrm>
        </p:spPr>
        <p:txBody>
          <a:bodyPr lIns="0" tIns="0" rIns="0" bIns="0"/>
          <a:lstStyle>
            <a:lvl1pPr algn="ctr">
              <a:defRPr sz="900">
                <a:solidFill>
                  <a:schemeClr val="bg1"/>
                </a:solidFill>
                <a:latin typeface="+mn-lt"/>
              </a:defRPr>
            </a:lvl1pPr>
          </a:lstStyle>
          <a:p>
            <a:fld id="{882DDAEA-B7AB-4176-8F25-F15538AA12DC}" type="slidenum">
              <a:rPr lang="en-IN" smtClean="0"/>
              <a:t>‹#›</a:t>
            </a:fld>
            <a:endParaRPr lang="en-IN"/>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7" y="1762126"/>
            <a:ext cx="11152543"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4206068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4EDEB-C3E4-4380-8B69-22BF9FDCE142}" type="datetimeFigureOut">
              <a:rPr lang="en-IN" smtClean="0"/>
              <a:t>16-06-2021</a:t>
            </a:fld>
            <a:endParaRPr lang="en-IN"/>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DDAEA-B7AB-4176-8F25-F15538AA12DC}" type="slidenum">
              <a:rPr lang="en-IN" smtClean="0"/>
              <a:t>‹#›</a:t>
            </a:fld>
            <a:endParaRPr lang="en-IN"/>
          </a:p>
        </p:txBody>
      </p:sp>
    </p:spTree>
    <p:extLst>
      <p:ext uri="{BB962C8B-B14F-4D97-AF65-F5344CB8AC3E}">
        <p14:creationId xmlns:p14="http://schemas.microsoft.com/office/powerpoint/2010/main" val="21988269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9"/>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73E3593-F24F-467C-BCF4-6FA924D1A30A}" type="datetime1">
              <a:rPr lang="en-US" noProof="0" smtClean="0"/>
              <a:t>6/16/2021</a:t>
            </a:fld>
            <a:endParaRPr lang="en-US" noProof="0"/>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73"/>
            <a:ext cx="2743200" cy="176715"/>
          </a:xfrm>
          <a:prstGeom prst="rect">
            <a:avLst/>
          </a:prstGeom>
        </p:spPr>
        <p:txBody>
          <a:bodyPr vert="horz" lIns="0" tIns="0" rIns="0" bIns="0" rtlCol="0" anchor="b" anchorCtr="0"/>
          <a:lstStyle>
            <a:lvl1pPr algn="r">
              <a:defRPr sz="900" i="1">
                <a:solidFill>
                  <a:srgbClr val="454D55"/>
                </a:solidFill>
              </a:defRPr>
            </a:lvl1pPr>
          </a:lstStyle>
          <a:p>
            <a:endParaRPr lang="en-US" noProof="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9" y="392473"/>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en-US" noProof="0" smtClean="0"/>
              <a:pPr/>
              <a:t>‹#›</a:t>
            </a:fld>
            <a:endParaRPr lang="en-US" noProof="0"/>
          </a:p>
        </p:txBody>
      </p:sp>
      <p:sp>
        <p:nvSpPr>
          <p:cNvPr id="9" name="Oval 8">
            <a:extLst>
              <a:ext uri="{FF2B5EF4-FFF2-40B4-BE49-F238E27FC236}">
                <a16:creationId xmlns:a16="http://schemas.microsoft.com/office/drawing/2014/main" id="{EF515B4A-CB20-4847-8E00-0DD66F1FEBB4}"/>
              </a:ext>
            </a:extLst>
          </p:cNvPr>
          <p:cNvSpPr/>
          <p:nvPr/>
        </p:nvSpPr>
        <p:spPr>
          <a:xfrm>
            <a:off x="11371671" y="6409406"/>
            <a:ext cx="280050"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0" name="Slide Number Placeholder 5">
            <a:extLst>
              <a:ext uri="{FF2B5EF4-FFF2-40B4-BE49-F238E27FC236}">
                <a16:creationId xmlns:a16="http://schemas.microsoft.com/office/drawing/2014/main" id="{996B64B9-1DF0-4EE9-BAB5-72AFA94B9AFD}"/>
              </a:ext>
            </a:extLst>
          </p:cNvPr>
          <p:cNvSpPr txBox="1">
            <a:spLocks/>
          </p:cNvSpPr>
          <p:nvPr/>
        </p:nvSpPr>
        <p:spPr>
          <a:xfrm>
            <a:off x="11363701" y="6455748"/>
            <a:ext cx="294461"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27E2B5-D109-4574-97EB-70B046C448A2}" type="slidenum">
              <a:rPr lang="en-IN" sz="900" smtClean="0"/>
              <a:pPr/>
              <a:t>‹#›</a:t>
            </a:fld>
            <a:endParaRPr lang="en-IN" sz="900" dirty="0"/>
          </a:p>
        </p:txBody>
      </p:sp>
    </p:spTree>
    <p:extLst>
      <p:ext uri="{BB962C8B-B14F-4D97-AF65-F5344CB8AC3E}">
        <p14:creationId xmlns:p14="http://schemas.microsoft.com/office/powerpoint/2010/main" val="1016746935"/>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
        <p:nvSpPr>
          <p:cNvPr id="12" name="Oval 11">
            <a:extLst>
              <a:ext uri="{FF2B5EF4-FFF2-40B4-BE49-F238E27FC236}">
                <a16:creationId xmlns:a16="http://schemas.microsoft.com/office/drawing/2014/main" id="{EF515B4A-CB20-4847-8E00-0DD66F1FEBB4}"/>
              </a:ext>
            </a:extLst>
          </p:cNvPr>
          <p:cNvSpPr/>
          <p:nvPr/>
        </p:nvSpPr>
        <p:spPr>
          <a:xfrm>
            <a:off x="11371671" y="6409410"/>
            <a:ext cx="280050"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13" name="Slide Number Placeholder 5">
            <a:extLst>
              <a:ext uri="{FF2B5EF4-FFF2-40B4-BE49-F238E27FC236}">
                <a16:creationId xmlns:a16="http://schemas.microsoft.com/office/drawing/2014/main" id="{996B64B9-1DF0-4EE9-BAB5-72AFA94B9AFD}"/>
              </a:ext>
            </a:extLst>
          </p:cNvPr>
          <p:cNvSpPr txBox="1">
            <a:spLocks/>
          </p:cNvSpPr>
          <p:nvPr/>
        </p:nvSpPr>
        <p:spPr>
          <a:xfrm>
            <a:off x="11363704" y="6455752"/>
            <a:ext cx="294461"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z="900" smtClean="0"/>
              <a:pPr/>
              <a:t>‹#›</a:t>
            </a:fld>
            <a:endParaRPr lang="en-US" sz="900" dirty="0"/>
          </a:p>
        </p:txBody>
      </p:sp>
      <p:sp>
        <p:nvSpPr>
          <p:cNvPr id="5" name="Rectangle 4">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solidFill>
                <a:schemeClr val="bg1"/>
              </a:solidFill>
            </a:endParaRPr>
          </a:p>
        </p:txBody>
      </p:sp>
    </p:spTree>
    <p:extLst>
      <p:ext uri="{BB962C8B-B14F-4D97-AF65-F5344CB8AC3E}">
        <p14:creationId xmlns:p14="http://schemas.microsoft.com/office/powerpoint/2010/main" val="356658890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C30C-2382-4B11-AC8A-671970FD8EFC}"/>
              </a:ext>
            </a:extLst>
          </p:cNvPr>
          <p:cNvSpPr>
            <a:spLocks noGrp="1"/>
          </p:cNvSpPr>
          <p:nvPr>
            <p:ph type="ctrTitle"/>
          </p:nvPr>
        </p:nvSpPr>
        <p:spPr>
          <a:xfrm>
            <a:off x="6175527" y="2189168"/>
            <a:ext cx="5892647" cy="2090808"/>
          </a:xfrm>
        </p:spPr>
        <p:txBody>
          <a:bodyPr/>
          <a:lstStyle/>
          <a:p>
            <a:r>
              <a:rPr lang="en-IN" dirty="0"/>
              <a:t>Regularization techniques</a:t>
            </a:r>
          </a:p>
        </p:txBody>
      </p:sp>
      <p:sp>
        <p:nvSpPr>
          <p:cNvPr id="3" name="Subtitle 2">
            <a:extLst>
              <a:ext uri="{FF2B5EF4-FFF2-40B4-BE49-F238E27FC236}">
                <a16:creationId xmlns:a16="http://schemas.microsoft.com/office/drawing/2014/main" id="{EAC0E60D-6510-4A4F-9E6E-D5CB3B9E3B08}"/>
              </a:ext>
            </a:extLst>
          </p:cNvPr>
          <p:cNvSpPr>
            <a:spLocks noGrp="1"/>
          </p:cNvSpPr>
          <p:nvPr>
            <p:ph type="subTitle" idx="1"/>
          </p:nvPr>
        </p:nvSpPr>
        <p:spPr/>
        <p:txBody>
          <a:bodyPr/>
          <a:lstStyle/>
          <a:p>
            <a:r>
              <a:rPr lang="en-IN" dirty="0"/>
              <a:t>L1 and L2 Regularization</a:t>
            </a:r>
          </a:p>
        </p:txBody>
      </p:sp>
      <p:sp>
        <p:nvSpPr>
          <p:cNvPr id="4" name="Picture Placeholder 3">
            <a:extLst>
              <a:ext uri="{FF2B5EF4-FFF2-40B4-BE49-F238E27FC236}">
                <a16:creationId xmlns:a16="http://schemas.microsoft.com/office/drawing/2014/main" id="{F5005A47-E9BB-4645-A8EF-834BF24EFCBD}"/>
              </a:ext>
            </a:extLst>
          </p:cNvPr>
          <p:cNvSpPr>
            <a:spLocks noGrp="1"/>
          </p:cNvSpPr>
          <p:nvPr>
            <p:ph type="pic" sz="quarter" idx="10"/>
          </p:nvPr>
        </p:nvSpPr>
        <p:spPr/>
      </p:sp>
      <p:pic>
        <p:nvPicPr>
          <p:cNvPr id="8" name="Picture Placeholder 10" descr="city skyline">
            <a:extLst>
              <a:ext uri="{FF2B5EF4-FFF2-40B4-BE49-F238E27FC236}">
                <a16:creationId xmlns:a16="http://schemas.microsoft.com/office/drawing/2014/main" id="{8DF78FFD-1409-4EDB-8E07-60DBD4E07A2E}"/>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04845" y="728551"/>
            <a:ext cx="5353281" cy="5353280"/>
          </a:xfrm>
          <a:prstGeom prst="ellipse">
            <a:avLst/>
          </a:prstGeom>
          <a:solidFill>
            <a:schemeClr val="bg2"/>
          </a:solidFill>
        </p:spPr>
      </p:pic>
      <p:sp>
        <p:nvSpPr>
          <p:cNvPr id="5" name="TextBox 4">
            <a:extLst>
              <a:ext uri="{FF2B5EF4-FFF2-40B4-BE49-F238E27FC236}">
                <a16:creationId xmlns:a16="http://schemas.microsoft.com/office/drawing/2014/main" id="{9CA844E7-4EBA-410C-A27D-48001874992A}"/>
              </a:ext>
            </a:extLst>
          </p:cNvPr>
          <p:cNvSpPr txBox="1"/>
          <p:nvPr/>
        </p:nvSpPr>
        <p:spPr>
          <a:xfrm>
            <a:off x="8431047" y="5471160"/>
            <a:ext cx="3395193" cy="707886"/>
          </a:xfrm>
          <a:prstGeom prst="rect">
            <a:avLst/>
          </a:prstGeom>
          <a:noFill/>
        </p:spPr>
        <p:txBody>
          <a:bodyPr wrap="square" rtlCol="0">
            <a:spAutoFit/>
          </a:bodyPr>
          <a:lstStyle/>
          <a:p>
            <a:r>
              <a:rPr lang="en-IN" sz="2000" b="1" dirty="0">
                <a:solidFill>
                  <a:schemeClr val="bg1"/>
                </a:solidFill>
              </a:rPr>
              <a:t>By -  Chhanak Tank </a:t>
            </a:r>
          </a:p>
          <a:p>
            <a:r>
              <a:rPr lang="en-IN" sz="2000" b="1" dirty="0">
                <a:solidFill>
                  <a:schemeClr val="bg1"/>
                </a:solidFill>
              </a:rPr>
              <a:t>         Manas </a:t>
            </a:r>
            <a:r>
              <a:rPr lang="en-IN" sz="2000" b="1" dirty="0" err="1">
                <a:solidFill>
                  <a:schemeClr val="bg1"/>
                </a:solidFill>
              </a:rPr>
              <a:t>Ganti</a:t>
            </a:r>
            <a:endParaRPr lang="en-IN" sz="2000" b="1" dirty="0">
              <a:solidFill>
                <a:schemeClr val="bg1"/>
              </a:solidFill>
            </a:endParaRPr>
          </a:p>
        </p:txBody>
      </p:sp>
    </p:spTree>
    <p:extLst>
      <p:ext uri="{BB962C8B-B14F-4D97-AF65-F5344CB8AC3E}">
        <p14:creationId xmlns:p14="http://schemas.microsoft.com/office/powerpoint/2010/main" val="400405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FEC21-8112-48E3-8BB1-71D5D7205AEB}"/>
              </a:ext>
            </a:extLst>
          </p:cNvPr>
          <p:cNvPicPr>
            <a:picLocks noChangeAspect="1"/>
          </p:cNvPicPr>
          <p:nvPr/>
        </p:nvPicPr>
        <p:blipFill rotWithShape="1">
          <a:blip r:embed="rId2"/>
          <a:srcRect l="22000" t="12445" r="6124"/>
          <a:stretch/>
        </p:blipFill>
        <p:spPr>
          <a:xfrm>
            <a:off x="1914670" y="259080"/>
            <a:ext cx="8362660" cy="5730240"/>
          </a:xfrm>
          <a:prstGeom prst="rect">
            <a:avLst/>
          </a:prstGeom>
        </p:spPr>
      </p:pic>
    </p:spTree>
    <p:extLst>
      <p:ext uri="{BB962C8B-B14F-4D97-AF65-F5344CB8AC3E}">
        <p14:creationId xmlns:p14="http://schemas.microsoft.com/office/powerpoint/2010/main" val="411586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A27981-8D8C-4727-9506-3E6B33F9F34B}"/>
              </a:ext>
            </a:extLst>
          </p:cNvPr>
          <p:cNvSpPr>
            <a:spLocks noGrp="1"/>
          </p:cNvSpPr>
          <p:nvPr>
            <p:ph sz="half" idx="1"/>
          </p:nvPr>
        </p:nvSpPr>
        <p:spPr>
          <a:xfrm>
            <a:off x="592137" y="652145"/>
            <a:ext cx="5503863" cy="4351338"/>
          </a:xfrm>
        </p:spPr>
        <p:txBody>
          <a:bodyPr>
            <a:noAutofit/>
          </a:bodyPr>
          <a:lstStyle/>
          <a:p>
            <a:pPr algn="just"/>
            <a:r>
              <a:rPr lang="en-IN" sz="2000" dirty="0"/>
              <a:t>Let’s call the two </a:t>
            </a:r>
            <a:r>
              <a:rPr lang="en-IN" sz="2000" dirty="0">
                <a:solidFill>
                  <a:srgbClr val="FF0000"/>
                </a:solidFill>
              </a:rPr>
              <a:t>red dots </a:t>
            </a:r>
            <a:r>
              <a:rPr lang="en-IN" sz="2000" dirty="0"/>
              <a:t>the </a:t>
            </a:r>
            <a:r>
              <a:rPr lang="en-IN" sz="2000" dirty="0">
                <a:solidFill>
                  <a:srgbClr val="FF0000"/>
                </a:solidFill>
              </a:rPr>
              <a:t>training data </a:t>
            </a:r>
            <a:r>
              <a:rPr lang="en-IN" sz="2000" dirty="0"/>
              <a:t>, and the remaining </a:t>
            </a:r>
            <a:r>
              <a:rPr lang="en-IN" sz="2000" dirty="0">
                <a:solidFill>
                  <a:srgbClr val="00B050"/>
                </a:solidFill>
              </a:rPr>
              <a:t>green dots </a:t>
            </a:r>
            <a:r>
              <a:rPr lang="en-IN" sz="2000" dirty="0"/>
              <a:t>the </a:t>
            </a:r>
            <a:r>
              <a:rPr lang="en-IN" sz="2000" dirty="0">
                <a:solidFill>
                  <a:srgbClr val="00B050"/>
                </a:solidFill>
              </a:rPr>
              <a:t>testing data</a:t>
            </a:r>
            <a:r>
              <a:rPr lang="en-IN" sz="2000" dirty="0"/>
              <a:t>.</a:t>
            </a:r>
          </a:p>
          <a:p>
            <a:pPr algn="just"/>
            <a:r>
              <a:rPr lang="en-IN" sz="2000" dirty="0"/>
              <a:t>The sum of the squared residuals for just the two </a:t>
            </a:r>
            <a:r>
              <a:rPr lang="en-IN" sz="2000" dirty="0">
                <a:solidFill>
                  <a:srgbClr val="FF0000"/>
                </a:solidFill>
              </a:rPr>
              <a:t>red points</a:t>
            </a:r>
            <a:r>
              <a:rPr lang="en-IN" sz="2000" dirty="0"/>
              <a:t>, the </a:t>
            </a:r>
            <a:r>
              <a:rPr lang="en-IN" sz="2000" dirty="0">
                <a:solidFill>
                  <a:srgbClr val="FF0000"/>
                </a:solidFill>
              </a:rPr>
              <a:t>training data </a:t>
            </a:r>
            <a:r>
              <a:rPr lang="en-IN" sz="2000" dirty="0"/>
              <a:t>is small ( in this case it is zero)</a:t>
            </a:r>
          </a:p>
          <a:p>
            <a:pPr algn="just"/>
            <a:r>
              <a:rPr lang="en-IN" sz="2000" dirty="0"/>
              <a:t>But the sum of the squared residuals for the </a:t>
            </a:r>
            <a:r>
              <a:rPr lang="en-IN" sz="2000" dirty="0">
                <a:solidFill>
                  <a:srgbClr val="00B050"/>
                </a:solidFill>
              </a:rPr>
              <a:t>green points</a:t>
            </a:r>
            <a:r>
              <a:rPr lang="en-IN" sz="2000" dirty="0"/>
              <a:t>, the </a:t>
            </a:r>
            <a:r>
              <a:rPr lang="en-IN" sz="2000" dirty="0">
                <a:solidFill>
                  <a:srgbClr val="00B050"/>
                </a:solidFill>
              </a:rPr>
              <a:t>testing data </a:t>
            </a:r>
            <a:r>
              <a:rPr lang="en-IN" sz="2000" dirty="0"/>
              <a:t>is large.</a:t>
            </a:r>
          </a:p>
          <a:p>
            <a:pPr algn="just"/>
            <a:r>
              <a:rPr lang="en-IN" sz="2000" dirty="0"/>
              <a:t>And that means the </a:t>
            </a:r>
            <a:r>
              <a:rPr lang="en-IN" sz="2000" dirty="0">
                <a:solidFill>
                  <a:srgbClr val="FF0000"/>
                </a:solidFill>
              </a:rPr>
              <a:t>new line </a:t>
            </a:r>
            <a:r>
              <a:rPr lang="en-IN" sz="2000" dirty="0"/>
              <a:t>has </a:t>
            </a:r>
            <a:r>
              <a:rPr lang="en-IN" sz="2000" b="1" dirty="0"/>
              <a:t>high variance</a:t>
            </a:r>
            <a:r>
              <a:rPr lang="en-IN" sz="2000" dirty="0"/>
              <a:t>.</a:t>
            </a:r>
          </a:p>
          <a:p>
            <a:pPr algn="just"/>
            <a:r>
              <a:rPr lang="en-IN" sz="2000" dirty="0"/>
              <a:t>In machine learning, we say that the </a:t>
            </a:r>
            <a:r>
              <a:rPr lang="en-IN" sz="2000" dirty="0">
                <a:solidFill>
                  <a:srgbClr val="FF0000"/>
                </a:solidFill>
              </a:rPr>
              <a:t>new line </a:t>
            </a:r>
            <a:r>
              <a:rPr lang="en-IN" sz="2000" dirty="0"/>
              <a:t>is </a:t>
            </a:r>
            <a:r>
              <a:rPr lang="en-IN" sz="2000" b="1" dirty="0"/>
              <a:t>over fit</a:t>
            </a:r>
            <a:r>
              <a:rPr lang="en-IN" sz="2000" dirty="0"/>
              <a:t> to the </a:t>
            </a:r>
            <a:r>
              <a:rPr lang="en-IN" sz="2000" dirty="0">
                <a:solidFill>
                  <a:srgbClr val="FF0000"/>
                </a:solidFill>
              </a:rPr>
              <a:t>training data</a:t>
            </a:r>
            <a:r>
              <a:rPr lang="en-IN" sz="2000" dirty="0"/>
              <a:t>.</a:t>
            </a:r>
          </a:p>
        </p:txBody>
      </p:sp>
      <p:pic>
        <p:nvPicPr>
          <p:cNvPr id="6" name="Picture 5">
            <a:extLst>
              <a:ext uri="{FF2B5EF4-FFF2-40B4-BE49-F238E27FC236}">
                <a16:creationId xmlns:a16="http://schemas.microsoft.com/office/drawing/2014/main" id="{203F2D76-03B6-489A-B512-3EF447DF2F85}"/>
              </a:ext>
            </a:extLst>
          </p:cNvPr>
          <p:cNvPicPr>
            <a:picLocks noChangeAspect="1"/>
          </p:cNvPicPr>
          <p:nvPr/>
        </p:nvPicPr>
        <p:blipFill rotWithShape="1">
          <a:blip r:embed="rId2"/>
          <a:srcRect l="23250" t="19802" r="26749" b="2667"/>
          <a:stretch/>
        </p:blipFill>
        <p:spPr>
          <a:xfrm>
            <a:off x="6303258" y="1036320"/>
            <a:ext cx="5503862" cy="4800600"/>
          </a:xfrm>
          <a:prstGeom prst="rect">
            <a:avLst/>
          </a:prstGeom>
        </p:spPr>
      </p:pic>
    </p:spTree>
    <p:extLst>
      <p:ext uri="{BB962C8B-B14F-4D97-AF65-F5344CB8AC3E}">
        <p14:creationId xmlns:p14="http://schemas.microsoft.com/office/powerpoint/2010/main" val="1527296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B4F453-38F7-4969-B283-8C0ECADC08A4}"/>
              </a:ext>
            </a:extLst>
          </p:cNvPr>
          <p:cNvSpPr>
            <a:spLocks noGrp="1"/>
          </p:cNvSpPr>
          <p:nvPr>
            <p:ph sz="half" idx="1"/>
          </p:nvPr>
        </p:nvSpPr>
        <p:spPr>
          <a:xfrm>
            <a:off x="211139" y="408305"/>
            <a:ext cx="6387781" cy="5779135"/>
          </a:xfrm>
        </p:spPr>
        <p:txBody>
          <a:bodyPr>
            <a:noAutofit/>
          </a:bodyPr>
          <a:lstStyle/>
          <a:p>
            <a:r>
              <a:rPr lang="en-IN" sz="2600" dirty="0"/>
              <a:t>Now let’s go back to the training data.</a:t>
            </a:r>
          </a:p>
          <a:p>
            <a:r>
              <a:rPr lang="en-IN" sz="2600" dirty="0"/>
              <a:t>We just saw that least squares results in a line that is over fit and has high variance.</a:t>
            </a:r>
          </a:p>
          <a:p>
            <a:r>
              <a:rPr lang="en-IN" sz="2600" dirty="0"/>
              <a:t>The main idea behind </a:t>
            </a:r>
            <a:r>
              <a:rPr lang="en-IN" sz="2600" b="1" dirty="0"/>
              <a:t>RIDGE REGRESSION</a:t>
            </a:r>
            <a:r>
              <a:rPr lang="en-IN" sz="2600" dirty="0"/>
              <a:t> is to find </a:t>
            </a:r>
            <a:r>
              <a:rPr lang="en-IN" sz="2600" b="1" dirty="0">
                <a:solidFill>
                  <a:schemeClr val="accent2"/>
                </a:solidFill>
              </a:rPr>
              <a:t>new line </a:t>
            </a:r>
            <a:r>
              <a:rPr lang="en-IN" sz="2600" dirty="0"/>
              <a:t>that doesn’t fit the training data as well.</a:t>
            </a:r>
          </a:p>
          <a:p>
            <a:r>
              <a:rPr lang="en-IN" sz="2600" dirty="0"/>
              <a:t>In other words, we introduce a small amount of </a:t>
            </a:r>
            <a:r>
              <a:rPr lang="en-IN" sz="2600" b="1" dirty="0"/>
              <a:t>bias</a:t>
            </a:r>
            <a:r>
              <a:rPr lang="en-IN" sz="2600" dirty="0"/>
              <a:t> into how the </a:t>
            </a:r>
            <a:r>
              <a:rPr lang="en-IN" sz="2600" b="1" dirty="0">
                <a:solidFill>
                  <a:schemeClr val="accent2"/>
                </a:solidFill>
              </a:rPr>
              <a:t>new line </a:t>
            </a:r>
            <a:r>
              <a:rPr lang="en-IN" sz="2600" dirty="0"/>
              <a:t>is fit to the data. </a:t>
            </a:r>
          </a:p>
          <a:p>
            <a:r>
              <a:rPr lang="en-IN" sz="2600" dirty="0"/>
              <a:t>But in returns for the small amount of </a:t>
            </a:r>
            <a:r>
              <a:rPr lang="en-IN" sz="2600" b="1" dirty="0"/>
              <a:t>bias</a:t>
            </a:r>
            <a:r>
              <a:rPr lang="en-IN" sz="2600" dirty="0"/>
              <a:t>, we get a significant drop in </a:t>
            </a:r>
            <a:r>
              <a:rPr lang="en-IN" sz="2600" b="1" dirty="0"/>
              <a:t>variance.</a:t>
            </a:r>
          </a:p>
          <a:p>
            <a:r>
              <a:rPr lang="en-IN" sz="2600" dirty="0"/>
              <a:t>In other words, by starting with a sightly worse fit, </a:t>
            </a:r>
            <a:r>
              <a:rPr lang="en-IN" sz="2600" b="1" dirty="0">
                <a:solidFill>
                  <a:schemeClr val="accent2"/>
                </a:solidFill>
              </a:rPr>
              <a:t>RIDGE REGRESSION </a:t>
            </a:r>
            <a:r>
              <a:rPr lang="en-IN" sz="2600" dirty="0"/>
              <a:t>can provide better long term predictions.</a:t>
            </a:r>
          </a:p>
        </p:txBody>
      </p:sp>
      <p:pic>
        <p:nvPicPr>
          <p:cNvPr id="6" name="Picture 5">
            <a:extLst>
              <a:ext uri="{FF2B5EF4-FFF2-40B4-BE49-F238E27FC236}">
                <a16:creationId xmlns:a16="http://schemas.microsoft.com/office/drawing/2014/main" id="{DF5B968F-C89A-4386-89BB-544889541B64}"/>
              </a:ext>
            </a:extLst>
          </p:cNvPr>
          <p:cNvPicPr>
            <a:picLocks noChangeAspect="1"/>
          </p:cNvPicPr>
          <p:nvPr/>
        </p:nvPicPr>
        <p:blipFill rotWithShape="1">
          <a:blip r:embed="rId2"/>
          <a:srcRect l="23125" t="20000" r="26625" b="2445"/>
          <a:stretch/>
        </p:blipFill>
        <p:spPr>
          <a:xfrm>
            <a:off x="7247868" y="218362"/>
            <a:ext cx="3558124" cy="3089019"/>
          </a:xfrm>
          <a:prstGeom prst="rect">
            <a:avLst/>
          </a:prstGeom>
        </p:spPr>
      </p:pic>
      <p:pic>
        <p:nvPicPr>
          <p:cNvPr id="8" name="Picture 7">
            <a:extLst>
              <a:ext uri="{FF2B5EF4-FFF2-40B4-BE49-F238E27FC236}">
                <a16:creationId xmlns:a16="http://schemas.microsoft.com/office/drawing/2014/main" id="{91FCD623-2232-4FA2-9B0D-7F3B34A166BC}"/>
              </a:ext>
            </a:extLst>
          </p:cNvPr>
          <p:cNvPicPr>
            <a:picLocks noChangeAspect="1"/>
          </p:cNvPicPr>
          <p:nvPr/>
        </p:nvPicPr>
        <p:blipFill rotWithShape="1">
          <a:blip r:embed="rId3"/>
          <a:srcRect l="22731" t="19112" r="24875" b="1999"/>
          <a:stretch/>
        </p:blipFill>
        <p:spPr>
          <a:xfrm>
            <a:off x="7247868" y="3439238"/>
            <a:ext cx="3778688" cy="3200400"/>
          </a:xfrm>
          <a:prstGeom prst="rect">
            <a:avLst/>
          </a:prstGeom>
        </p:spPr>
      </p:pic>
    </p:spTree>
    <p:extLst>
      <p:ext uri="{BB962C8B-B14F-4D97-AF65-F5344CB8AC3E}">
        <p14:creationId xmlns:p14="http://schemas.microsoft.com/office/powerpoint/2010/main" val="3635943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9421FE-E531-4CE1-9AF5-48ABCEBF5DE5}"/>
              </a:ext>
            </a:extLst>
          </p:cNvPr>
          <p:cNvSpPr>
            <a:spLocks noGrp="1"/>
          </p:cNvSpPr>
          <p:nvPr>
            <p:ph sz="half" idx="1"/>
          </p:nvPr>
        </p:nvSpPr>
        <p:spPr>
          <a:xfrm>
            <a:off x="515939" y="1253331"/>
            <a:ext cx="11150600" cy="4351338"/>
          </a:xfrm>
        </p:spPr>
        <p:txBody>
          <a:bodyPr>
            <a:normAutofit fontScale="92500" lnSpcReduction="10000"/>
          </a:bodyPr>
          <a:lstStyle/>
          <a:p>
            <a:r>
              <a:rPr lang="en-IN" dirty="0"/>
              <a:t>Let’s go back to training data.</a:t>
            </a:r>
          </a:p>
          <a:p>
            <a:r>
              <a:rPr lang="en-IN" dirty="0"/>
              <a:t>When Least squared determines values for the parameters in the equations</a:t>
            </a:r>
          </a:p>
          <a:p>
            <a:pPr marL="0" indent="0">
              <a:buNone/>
            </a:pPr>
            <a:r>
              <a:rPr lang="en-IN" b="1" dirty="0"/>
              <a:t>Size</a:t>
            </a:r>
            <a:r>
              <a:rPr lang="en-IN" dirty="0"/>
              <a:t>= Y-axis intercept + slope x </a:t>
            </a:r>
            <a:r>
              <a:rPr lang="en-IN" b="1" dirty="0"/>
              <a:t>Weight</a:t>
            </a:r>
          </a:p>
          <a:p>
            <a:pPr marL="0" indent="0">
              <a:buNone/>
            </a:pPr>
            <a:r>
              <a:rPr lang="en-IN" dirty="0"/>
              <a:t>It minimizes </a:t>
            </a:r>
            <a:r>
              <a:rPr lang="en-IN" b="1" dirty="0"/>
              <a:t>the sum of the squared residuals</a:t>
            </a:r>
          </a:p>
          <a:p>
            <a:pPr marL="0" indent="0">
              <a:buNone/>
            </a:pPr>
            <a:endParaRPr lang="en-IN" b="1" dirty="0"/>
          </a:p>
          <a:p>
            <a:r>
              <a:rPr lang="en-IN" dirty="0"/>
              <a:t>In contrast, when </a:t>
            </a:r>
            <a:r>
              <a:rPr lang="en-IN" b="1" dirty="0"/>
              <a:t>RIDGE REGRESSION </a:t>
            </a:r>
            <a:r>
              <a:rPr lang="en-IN" dirty="0"/>
              <a:t>determines value for the parameters in this equation</a:t>
            </a:r>
          </a:p>
          <a:p>
            <a:pPr marL="0" indent="0">
              <a:buNone/>
            </a:pPr>
            <a:r>
              <a:rPr lang="en-IN" b="1" dirty="0"/>
              <a:t>Size</a:t>
            </a:r>
            <a:r>
              <a:rPr lang="en-IN" dirty="0"/>
              <a:t>= Y-axis intercept + slope x </a:t>
            </a:r>
            <a:r>
              <a:rPr lang="en-IN" b="1" dirty="0"/>
              <a:t>Weight</a:t>
            </a:r>
          </a:p>
          <a:p>
            <a:pPr marL="0" indent="0">
              <a:buNone/>
            </a:pPr>
            <a:r>
              <a:rPr lang="en-IN" dirty="0"/>
              <a:t>It minimizes </a:t>
            </a:r>
            <a:r>
              <a:rPr lang="en-IN" b="1" dirty="0"/>
              <a:t>the sum of squared residuals   </a:t>
            </a:r>
            <a:r>
              <a:rPr lang="en-IN" sz="4800" b="1" dirty="0"/>
              <a:t>+ </a:t>
            </a:r>
            <a:r>
              <a:rPr lang="en-IN" b="1" dirty="0"/>
              <a:t>  </a:t>
            </a:r>
            <a:r>
              <a:rPr lang="el-GR" b="1" dirty="0"/>
              <a:t>λ</a:t>
            </a:r>
            <a:r>
              <a:rPr lang="en-IN" b="1" dirty="0"/>
              <a:t> </a:t>
            </a:r>
            <a:r>
              <a:rPr lang="en-IN" dirty="0"/>
              <a:t>x</a:t>
            </a:r>
            <a:r>
              <a:rPr lang="en-IN" b="1" dirty="0"/>
              <a:t> slope^2</a:t>
            </a:r>
          </a:p>
          <a:p>
            <a:pPr marL="0" indent="0">
              <a:buNone/>
            </a:pPr>
            <a:endParaRPr lang="en-IN" dirty="0"/>
          </a:p>
        </p:txBody>
      </p:sp>
      <p:sp>
        <p:nvSpPr>
          <p:cNvPr id="4" name="Title 3">
            <a:extLst>
              <a:ext uri="{FF2B5EF4-FFF2-40B4-BE49-F238E27FC236}">
                <a16:creationId xmlns:a16="http://schemas.microsoft.com/office/drawing/2014/main" id="{CEB5B85F-6EF6-4A80-B876-EB58B290434B}"/>
              </a:ext>
            </a:extLst>
          </p:cNvPr>
          <p:cNvSpPr>
            <a:spLocks noGrp="1"/>
          </p:cNvSpPr>
          <p:nvPr>
            <p:ph type="title"/>
          </p:nvPr>
        </p:nvSpPr>
        <p:spPr>
          <a:xfrm>
            <a:off x="515939" y="339271"/>
            <a:ext cx="11150600" cy="629361"/>
          </a:xfrm>
        </p:spPr>
        <p:txBody>
          <a:bodyPr/>
          <a:lstStyle/>
          <a:p>
            <a:r>
              <a:rPr lang="en-IN" dirty="0"/>
              <a:t>HOW RIDGE REGRESSION WORKS?</a:t>
            </a:r>
          </a:p>
        </p:txBody>
      </p:sp>
      <p:sp>
        <p:nvSpPr>
          <p:cNvPr id="5" name="Rectangle 4">
            <a:extLst>
              <a:ext uri="{FF2B5EF4-FFF2-40B4-BE49-F238E27FC236}">
                <a16:creationId xmlns:a16="http://schemas.microsoft.com/office/drawing/2014/main" id="{E0D8DC7A-6ACE-43C3-8A45-80CB44688D25}"/>
              </a:ext>
            </a:extLst>
          </p:cNvPr>
          <p:cNvSpPr/>
          <p:nvPr/>
        </p:nvSpPr>
        <p:spPr>
          <a:xfrm>
            <a:off x="7437120" y="4739640"/>
            <a:ext cx="1463040" cy="4876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770403E7-9369-4809-BEDB-2656E26B4180}"/>
              </a:ext>
            </a:extLst>
          </p:cNvPr>
          <p:cNvCxnSpPr>
            <a:cxnSpLocks/>
          </p:cNvCxnSpPr>
          <p:nvPr/>
        </p:nvCxnSpPr>
        <p:spPr>
          <a:xfrm>
            <a:off x="8686800" y="5227320"/>
            <a:ext cx="411480" cy="463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A880680-AD97-4D0A-84B7-BD5ECBAE71B4}"/>
              </a:ext>
            </a:extLst>
          </p:cNvPr>
          <p:cNvSpPr txBox="1"/>
          <p:nvPr/>
        </p:nvSpPr>
        <p:spPr>
          <a:xfrm>
            <a:off x="9098280" y="5353685"/>
            <a:ext cx="2727960" cy="1323439"/>
          </a:xfrm>
          <a:prstGeom prst="rect">
            <a:avLst/>
          </a:prstGeom>
          <a:noFill/>
        </p:spPr>
        <p:txBody>
          <a:bodyPr wrap="square" rtlCol="0">
            <a:spAutoFit/>
          </a:bodyPr>
          <a:lstStyle/>
          <a:p>
            <a:r>
              <a:rPr lang="en-IN" sz="2000" dirty="0"/>
              <a:t>This part of the equation adds a penalty to the traditional Least Squares method</a:t>
            </a:r>
          </a:p>
        </p:txBody>
      </p:sp>
      <p:sp>
        <p:nvSpPr>
          <p:cNvPr id="10" name="Rectangle 9">
            <a:extLst>
              <a:ext uri="{FF2B5EF4-FFF2-40B4-BE49-F238E27FC236}">
                <a16:creationId xmlns:a16="http://schemas.microsoft.com/office/drawing/2014/main" id="{98A108F4-F091-4FD4-964C-A0108772EA7E}"/>
              </a:ext>
            </a:extLst>
          </p:cNvPr>
          <p:cNvSpPr/>
          <p:nvPr/>
        </p:nvSpPr>
        <p:spPr>
          <a:xfrm>
            <a:off x="6903720" y="4795534"/>
            <a:ext cx="335280" cy="4317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193F5F8A-5B7E-466F-9137-186CE6CE2C8E}"/>
              </a:ext>
            </a:extLst>
          </p:cNvPr>
          <p:cNvCxnSpPr>
            <a:cxnSpLocks/>
          </p:cNvCxnSpPr>
          <p:nvPr/>
        </p:nvCxnSpPr>
        <p:spPr>
          <a:xfrm>
            <a:off x="6903720" y="5238909"/>
            <a:ext cx="0" cy="322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A7FD54-C8EB-45C8-B985-95A35732DD1D}"/>
              </a:ext>
            </a:extLst>
          </p:cNvPr>
          <p:cNvSpPr txBox="1"/>
          <p:nvPr/>
        </p:nvSpPr>
        <p:spPr>
          <a:xfrm>
            <a:off x="6096000" y="5534561"/>
            <a:ext cx="2499360" cy="1015663"/>
          </a:xfrm>
          <a:prstGeom prst="rect">
            <a:avLst/>
          </a:prstGeom>
          <a:noFill/>
        </p:spPr>
        <p:txBody>
          <a:bodyPr wrap="square" rtlCol="0">
            <a:spAutoFit/>
          </a:bodyPr>
          <a:lstStyle/>
          <a:p>
            <a:r>
              <a:rPr lang="en-IN" sz="2000" dirty="0"/>
              <a:t>And Lambda determines how severe that penalty is.</a:t>
            </a:r>
          </a:p>
        </p:txBody>
      </p:sp>
    </p:spTree>
    <p:extLst>
      <p:ext uri="{BB962C8B-B14F-4D97-AF65-F5344CB8AC3E}">
        <p14:creationId xmlns:p14="http://schemas.microsoft.com/office/powerpoint/2010/main" val="1394873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EEF6BA-FC28-4D12-896F-1E6D9DE0F5C9}"/>
              </a:ext>
            </a:extLst>
          </p:cNvPr>
          <p:cNvSpPr>
            <a:spLocks noGrp="1"/>
          </p:cNvSpPr>
          <p:nvPr>
            <p:ph sz="half" idx="1"/>
          </p:nvPr>
        </p:nvSpPr>
        <p:spPr>
          <a:xfrm>
            <a:off x="515938" y="1109100"/>
            <a:ext cx="7449509" cy="4377299"/>
          </a:xfrm>
        </p:spPr>
        <p:txBody>
          <a:bodyPr/>
          <a:lstStyle/>
          <a:p>
            <a:r>
              <a:rPr lang="en-IN" dirty="0"/>
              <a:t>Let’s start by plugging in the numbers that correspond to the least square fit.</a:t>
            </a:r>
          </a:p>
          <a:p>
            <a:pPr marL="0" indent="0">
              <a:buNone/>
            </a:pPr>
            <a:r>
              <a:rPr lang="en-IN" b="1" dirty="0"/>
              <a:t>Size</a:t>
            </a:r>
            <a:r>
              <a:rPr lang="en-IN" dirty="0"/>
              <a:t>= 0.4+ 1.3x </a:t>
            </a:r>
            <a:r>
              <a:rPr lang="en-IN" b="1" dirty="0"/>
              <a:t>Weight</a:t>
            </a:r>
          </a:p>
          <a:p>
            <a:pPr marL="0" indent="0">
              <a:buNone/>
            </a:pPr>
            <a:r>
              <a:rPr lang="en-IN" b="1" dirty="0"/>
              <a:t>the sum of the squared residuals  </a:t>
            </a:r>
            <a:r>
              <a:rPr lang="en-IN" sz="3600" b="1" dirty="0"/>
              <a:t>+</a:t>
            </a:r>
            <a:r>
              <a:rPr lang="en-IN" b="1" dirty="0"/>
              <a:t>  </a:t>
            </a:r>
            <a:r>
              <a:rPr lang="el-GR" b="1" dirty="0"/>
              <a:t>λ</a:t>
            </a:r>
            <a:r>
              <a:rPr lang="en-IN" b="1" dirty="0"/>
              <a:t> x slope^2 </a:t>
            </a:r>
          </a:p>
        </p:txBody>
      </p:sp>
      <p:sp>
        <p:nvSpPr>
          <p:cNvPr id="4" name="Title 3">
            <a:extLst>
              <a:ext uri="{FF2B5EF4-FFF2-40B4-BE49-F238E27FC236}">
                <a16:creationId xmlns:a16="http://schemas.microsoft.com/office/drawing/2014/main" id="{917CE716-AB60-4573-955C-89BF27064C9E}"/>
              </a:ext>
            </a:extLst>
          </p:cNvPr>
          <p:cNvSpPr>
            <a:spLocks noGrp="1"/>
          </p:cNvSpPr>
          <p:nvPr>
            <p:ph type="title"/>
          </p:nvPr>
        </p:nvSpPr>
        <p:spPr>
          <a:xfrm>
            <a:off x="515939" y="246621"/>
            <a:ext cx="11150600" cy="652539"/>
          </a:xfrm>
        </p:spPr>
        <p:txBody>
          <a:bodyPr/>
          <a:lstStyle/>
          <a:p>
            <a:r>
              <a:rPr lang="en-IN" dirty="0"/>
              <a:t>Example</a:t>
            </a:r>
          </a:p>
        </p:txBody>
      </p:sp>
      <p:sp>
        <p:nvSpPr>
          <p:cNvPr id="5" name="Rectangle 4">
            <a:extLst>
              <a:ext uri="{FF2B5EF4-FFF2-40B4-BE49-F238E27FC236}">
                <a16:creationId xmlns:a16="http://schemas.microsoft.com/office/drawing/2014/main" id="{983B78AB-5559-471F-8D92-3704A7BC9BD8}"/>
              </a:ext>
            </a:extLst>
          </p:cNvPr>
          <p:cNvSpPr/>
          <p:nvPr/>
        </p:nvSpPr>
        <p:spPr>
          <a:xfrm>
            <a:off x="515937" y="2493656"/>
            <a:ext cx="5077142" cy="5655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150FBA38-E5AC-43F1-AF99-D07E884010EB}"/>
              </a:ext>
            </a:extLst>
          </p:cNvPr>
          <p:cNvCxnSpPr>
            <a:cxnSpLocks/>
            <a:stCxn id="5" idx="2"/>
          </p:cNvCxnSpPr>
          <p:nvPr/>
        </p:nvCxnSpPr>
        <p:spPr>
          <a:xfrm>
            <a:off x="3054508" y="3059183"/>
            <a:ext cx="0" cy="3505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BFB9238-A337-4988-AE4F-C0FB6B96EFD3}"/>
              </a:ext>
            </a:extLst>
          </p:cNvPr>
          <p:cNvSpPr txBox="1"/>
          <p:nvPr/>
        </p:nvSpPr>
        <p:spPr>
          <a:xfrm>
            <a:off x="777240" y="3314557"/>
            <a:ext cx="3733800" cy="1015663"/>
          </a:xfrm>
          <a:prstGeom prst="rect">
            <a:avLst/>
          </a:prstGeom>
          <a:noFill/>
        </p:spPr>
        <p:txBody>
          <a:bodyPr wrap="square" rtlCol="0">
            <a:spAutoFit/>
          </a:bodyPr>
          <a:lstStyle/>
          <a:p>
            <a:r>
              <a:rPr lang="en-IN" sz="2000" dirty="0"/>
              <a:t>The sum of squared residuals for least squares fit is 0 (because the line overlaps the data point)</a:t>
            </a:r>
          </a:p>
        </p:txBody>
      </p:sp>
      <p:pic>
        <p:nvPicPr>
          <p:cNvPr id="13" name="Picture 12">
            <a:extLst>
              <a:ext uri="{FF2B5EF4-FFF2-40B4-BE49-F238E27FC236}">
                <a16:creationId xmlns:a16="http://schemas.microsoft.com/office/drawing/2014/main" id="{563EF08E-8AE6-4D99-905E-DC34285C05BF}"/>
              </a:ext>
            </a:extLst>
          </p:cNvPr>
          <p:cNvPicPr>
            <a:picLocks noChangeAspect="1"/>
          </p:cNvPicPr>
          <p:nvPr/>
        </p:nvPicPr>
        <p:blipFill rotWithShape="1">
          <a:blip r:embed="rId2"/>
          <a:srcRect t="15856" r="59875" b="3596"/>
          <a:stretch/>
        </p:blipFill>
        <p:spPr>
          <a:xfrm>
            <a:off x="7965448" y="729765"/>
            <a:ext cx="3024814" cy="3415516"/>
          </a:xfrm>
          <a:prstGeom prst="rect">
            <a:avLst/>
          </a:prstGeom>
        </p:spPr>
      </p:pic>
      <p:sp>
        <p:nvSpPr>
          <p:cNvPr id="14" name="TextBox 13">
            <a:extLst>
              <a:ext uri="{FF2B5EF4-FFF2-40B4-BE49-F238E27FC236}">
                <a16:creationId xmlns:a16="http://schemas.microsoft.com/office/drawing/2014/main" id="{6FF04D38-F32B-4348-AD97-DEFE9CB0A76F}"/>
              </a:ext>
            </a:extLst>
          </p:cNvPr>
          <p:cNvSpPr txBox="1"/>
          <p:nvPr/>
        </p:nvSpPr>
        <p:spPr>
          <a:xfrm>
            <a:off x="777240" y="4443739"/>
            <a:ext cx="5077142" cy="2000548"/>
          </a:xfrm>
          <a:prstGeom prst="rect">
            <a:avLst/>
          </a:prstGeom>
          <a:noFill/>
        </p:spPr>
        <p:txBody>
          <a:bodyPr wrap="square" rtlCol="0">
            <a:spAutoFit/>
          </a:bodyPr>
          <a:lstStyle/>
          <a:p>
            <a:r>
              <a:rPr lang="en-IN" sz="2800" dirty="0"/>
              <a:t>= 0 + </a:t>
            </a:r>
            <a:r>
              <a:rPr lang="en-IN" sz="4000" b="1" dirty="0"/>
              <a:t> </a:t>
            </a:r>
            <a:r>
              <a:rPr lang="el-GR" sz="4000" b="1" dirty="0"/>
              <a:t>λ</a:t>
            </a:r>
            <a:r>
              <a:rPr lang="en-IN" sz="4000" b="1" dirty="0"/>
              <a:t>  </a:t>
            </a:r>
            <a:r>
              <a:rPr lang="en-IN" sz="4000" dirty="0"/>
              <a:t>x </a:t>
            </a:r>
            <a:r>
              <a:rPr lang="en-IN" sz="2800" dirty="0"/>
              <a:t>1.3^2</a:t>
            </a:r>
          </a:p>
          <a:p>
            <a:r>
              <a:rPr lang="en-IN" sz="2800" dirty="0"/>
              <a:t>Let </a:t>
            </a:r>
            <a:r>
              <a:rPr lang="el-GR" sz="2800" dirty="0"/>
              <a:t> λ </a:t>
            </a:r>
            <a:r>
              <a:rPr lang="en-IN" sz="2800" dirty="0"/>
              <a:t>= 1</a:t>
            </a:r>
          </a:p>
          <a:p>
            <a:r>
              <a:rPr lang="en-IN" sz="2800" dirty="0"/>
              <a:t>= 0 + 1</a:t>
            </a:r>
            <a:r>
              <a:rPr lang="en-IN" sz="2800" b="1" dirty="0"/>
              <a:t> </a:t>
            </a:r>
            <a:r>
              <a:rPr lang="en-IN" sz="2800" dirty="0"/>
              <a:t>x 1.3^2 = 0+1.69 = 1.69</a:t>
            </a:r>
          </a:p>
          <a:p>
            <a:endParaRPr lang="en-IN" sz="2800" dirty="0"/>
          </a:p>
        </p:txBody>
      </p:sp>
    </p:spTree>
    <p:extLst>
      <p:ext uri="{BB962C8B-B14F-4D97-AF65-F5344CB8AC3E}">
        <p14:creationId xmlns:p14="http://schemas.microsoft.com/office/powerpoint/2010/main" val="2351886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033080-C2D3-4F5E-812C-024C2EA346FA}"/>
              </a:ext>
            </a:extLst>
          </p:cNvPr>
          <p:cNvSpPr>
            <a:spLocks noGrp="1"/>
          </p:cNvSpPr>
          <p:nvPr>
            <p:ph sz="half" idx="1"/>
          </p:nvPr>
        </p:nvSpPr>
        <p:spPr>
          <a:xfrm>
            <a:off x="515939" y="895985"/>
            <a:ext cx="7393621" cy="4351338"/>
          </a:xfrm>
        </p:spPr>
        <p:txBody>
          <a:bodyPr/>
          <a:lstStyle/>
          <a:p>
            <a:r>
              <a:rPr lang="en-IN" dirty="0"/>
              <a:t>Now let’s see what happens when we plug in numbers for ridge regression line</a:t>
            </a:r>
          </a:p>
          <a:p>
            <a:pPr marL="0" indent="0">
              <a:buNone/>
            </a:pPr>
            <a:r>
              <a:rPr lang="en-IN" dirty="0"/>
              <a:t> Size = 0.9 + 0.8 x Weight</a:t>
            </a:r>
          </a:p>
          <a:p>
            <a:pPr marL="0" indent="0">
              <a:buNone/>
            </a:pPr>
            <a:r>
              <a:rPr lang="en-IN" b="1" dirty="0"/>
              <a:t>the sum of the squared residuals  </a:t>
            </a:r>
            <a:r>
              <a:rPr lang="en-IN" sz="3600" b="1" dirty="0"/>
              <a:t>+</a:t>
            </a:r>
            <a:r>
              <a:rPr lang="en-IN" b="1" dirty="0"/>
              <a:t>  </a:t>
            </a:r>
            <a:r>
              <a:rPr lang="el-GR" b="1" dirty="0"/>
              <a:t>λ</a:t>
            </a:r>
            <a:r>
              <a:rPr lang="en-IN" b="1" dirty="0"/>
              <a:t> x slope^2 </a:t>
            </a:r>
          </a:p>
          <a:p>
            <a:pPr marL="0" indent="0">
              <a:buNone/>
            </a:pPr>
            <a:r>
              <a:rPr lang="en-IN" dirty="0"/>
              <a:t>= (0.3^2 + 0.1^2 ) + </a:t>
            </a:r>
            <a:r>
              <a:rPr lang="en-IN" b="1" dirty="0"/>
              <a:t> </a:t>
            </a:r>
            <a:r>
              <a:rPr lang="el-GR" b="1" dirty="0"/>
              <a:t>λ</a:t>
            </a:r>
            <a:r>
              <a:rPr lang="en-IN" b="1" dirty="0"/>
              <a:t> </a:t>
            </a:r>
            <a:r>
              <a:rPr lang="en-IN" dirty="0"/>
              <a:t>x 0.8^2</a:t>
            </a:r>
          </a:p>
          <a:p>
            <a:pPr marL="0" indent="0">
              <a:buNone/>
            </a:pPr>
            <a:r>
              <a:rPr lang="en-IN" dirty="0"/>
              <a:t>Let </a:t>
            </a:r>
            <a:r>
              <a:rPr lang="en-IN" b="1" dirty="0"/>
              <a:t> </a:t>
            </a:r>
            <a:r>
              <a:rPr lang="el-GR" b="1" dirty="0"/>
              <a:t>λ</a:t>
            </a:r>
            <a:r>
              <a:rPr lang="en-IN" b="1" dirty="0"/>
              <a:t> =1</a:t>
            </a:r>
          </a:p>
          <a:p>
            <a:pPr marL="0" indent="0">
              <a:buNone/>
            </a:pPr>
            <a:r>
              <a:rPr lang="en-IN" dirty="0"/>
              <a:t>= 0.09 +0.01 + 0.64</a:t>
            </a:r>
          </a:p>
          <a:p>
            <a:pPr marL="0" indent="0">
              <a:buNone/>
            </a:pPr>
            <a:r>
              <a:rPr lang="en-IN" dirty="0"/>
              <a:t>= 0.74</a:t>
            </a:r>
          </a:p>
          <a:p>
            <a:pPr marL="0" indent="0">
              <a:buNone/>
            </a:pPr>
            <a:endParaRPr lang="en-IN" dirty="0"/>
          </a:p>
        </p:txBody>
      </p:sp>
      <p:pic>
        <p:nvPicPr>
          <p:cNvPr id="5" name="Picture 4">
            <a:extLst>
              <a:ext uri="{FF2B5EF4-FFF2-40B4-BE49-F238E27FC236}">
                <a16:creationId xmlns:a16="http://schemas.microsoft.com/office/drawing/2014/main" id="{7B021E65-B783-442E-AF67-3D7C3E3B505D}"/>
              </a:ext>
            </a:extLst>
          </p:cNvPr>
          <p:cNvPicPr>
            <a:picLocks noChangeAspect="1"/>
          </p:cNvPicPr>
          <p:nvPr/>
        </p:nvPicPr>
        <p:blipFill rotWithShape="1">
          <a:blip r:embed="rId2"/>
          <a:srcRect l="23125" t="20000" r="26625" b="2445"/>
          <a:stretch/>
        </p:blipFill>
        <p:spPr>
          <a:xfrm>
            <a:off x="7928818" y="220155"/>
            <a:ext cx="3558124" cy="3089019"/>
          </a:xfrm>
          <a:prstGeom prst="rect">
            <a:avLst/>
          </a:prstGeom>
        </p:spPr>
      </p:pic>
      <p:cxnSp>
        <p:nvCxnSpPr>
          <p:cNvPr id="7" name="Straight Arrow Connector 6">
            <a:extLst>
              <a:ext uri="{FF2B5EF4-FFF2-40B4-BE49-F238E27FC236}">
                <a16:creationId xmlns:a16="http://schemas.microsoft.com/office/drawing/2014/main" id="{4785CC04-E10E-4144-90F2-5E828AB981B3}"/>
              </a:ext>
            </a:extLst>
          </p:cNvPr>
          <p:cNvCxnSpPr/>
          <p:nvPr/>
        </p:nvCxnSpPr>
        <p:spPr>
          <a:xfrm>
            <a:off x="8938260" y="2055307"/>
            <a:ext cx="563880" cy="1493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A6C0AEE-B45B-4F18-9E70-8EE510951077}"/>
              </a:ext>
            </a:extLst>
          </p:cNvPr>
          <p:cNvCxnSpPr>
            <a:cxnSpLocks/>
          </p:cNvCxnSpPr>
          <p:nvPr/>
        </p:nvCxnSpPr>
        <p:spPr>
          <a:xfrm>
            <a:off x="9521398" y="1432560"/>
            <a:ext cx="1161842" cy="1996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EBD37BF-7F70-4A5E-90F2-192CE1F6229E}"/>
              </a:ext>
            </a:extLst>
          </p:cNvPr>
          <p:cNvSpPr txBox="1"/>
          <p:nvPr/>
        </p:nvSpPr>
        <p:spPr>
          <a:xfrm>
            <a:off x="8976360" y="3548827"/>
            <a:ext cx="1463040" cy="646331"/>
          </a:xfrm>
          <a:prstGeom prst="rect">
            <a:avLst/>
          </a:prstGeom>
          <a:noFill/>
        </p:spPr>
        <p:txBody>
          <a:bodyPr wrap="square" rtlCol="0">
            <a:spAutoFit/>
          </a:bodyPr>
          <a:lstStyle/>
          <a:p>
            <a:r>
              <a:rPr lang="en-IN" dirty="0"/>
              <a:t>0.3^2 for this residual</a:t>
            </a:r>
          </a:p>
        </p:txBody>
      </p:sp>
      <p:sp>
        <p:nvSpPr>
          <p:cNvPr id="12" name="TextBox 11">
            <a:extLst>
              <a:ext uri="{FF2B5EF4-FFF2-40B4-BE49-F238E27FC236}">
                <a16:creationId xmlns:a16="http://schemas.microsoft.com/office/drawing/2014/main" id="{356B8358-E674-4822-AE52-E44B555265EE}"/>
              </a:ext>
            </a:extLst>
          </p:cNvPr>
          <p:cNvSpPr txBox="1"/>
          <p:nvPr/>
        </p:nvSpPr>
        <p:spPr>
          <a:xfrm>
            <a:off x="10530840" y="3356248"/>
            <a:ext cx="1503361" cy="646331"/>
          </a:xfrm>
          <a:prstGeom prst="rect">
            <a:avLst/>
          </a:prstGeom>
          <a:noFill/>
        </p:spPr>
        <p:txBody>
          <a:bodyPr wrap="square">
            <a:spAutoFit/>
          </a:bodyPr>
          <a:lstStyle/>
          <a:p>
            <a:r>
              <a:rPr lang="en-IN" dirty="0"/>
              <a:t>0.1^2 for this residual</a:t>
            </a:r>
          </a:p>
        </p:txBody>
      </p:sp>
    </p:spTree>
    <p:extLst>
      <p:ext uri="{BB962C8B-B14F-4D97-AF65-F5344CB8AC3E}">
        <p14:creationId xmlns:p14="http://schemas.microsoft.com/office/powerpoint/2010/main" val="1918692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7AD598-ABFA-43E9-A8AE-E1C1BF17C038}"/>
              </a:ext>
            </a:extLst>
          </p:cNvPr>
          <p:cNvSpPr>
            <a:spLocks noGrp="1"/>
          </p:cNvSpPr>
          <p:nvPr>
            <p:ph sz="half" idx="1"/>
          </p:nvPr>
        </p:nvSpPr>
        <p:spPr>
          <a:xfrm>
            <a:off x="382589" y="607218"/>
            <a:ext cx="7576501" cy="5475923"/>
          </a:xfrm>
        </p:spPr>
        <p:txBody>
          <a:bodyPr/>
          <a:lstStyle/>
          <a:p>
            <a:r>
              <a:rPr lang="en-IN" dirty="0"/>
              <a:t>For the least squares line, the sum of squared residuals plus the ridge regression penalty is 1.69 </a:t>
            </a:r>
          </a:p>
          <a:p>
            <a:r>
              <a:rPr lang="en-IN" dirty="0"/>
              <a:t>For the ridge regression line, the sum of squared residuals plus the ridge regression penalty is 0.74</a:t>
            </a:r>
          </a:p>
          <a:p>
            <a:r>
              <a:rPr lang="en-IN" dirty="0"/>
              <a:t>Thus, if we wanted to minimize the sum of the squared residuals plus the ridge regression penalty , we would choose the </a:t>
            </a:r>
            <a:r>
              <a:rPr lang="en-IN" b="1" dirty="0">
                <a:solidFill>
                  <a:schemeClr val="accent2">
                    <a:lumMod val="60000"/>
                    <a:lumOff val="40000"/>
                  </a:schemeClr>
                </a:solidFill>
              </a:rPr>
              <a:t>ridge regression line</a:t>
            </a:r>
            <a:r>
              <a:rPr lang="en-IN" dirty="0"/>
              <a:t> over the </a:t>
            </a:r>
            <a:r>
              <a:rPr lang="en-IN" b="1" dirty="0">
                <a:solidFill>
                  <a:srgbClr val="FF0000"/>
                </a:solidFill>
              </a:rPr>
              <a:t>least squares line</a:t>
            </a:r>
            <a:r>
              <a:rPr lang="en-IN" dirty="0"/>
              <a:t>.</a:t>
            </a:r>
          </a:p>
          <a:p>
            <a:endParaRPr lang="en-IN" dirty="0"/>
          </a:p>
        </p:txBody>
      </p:sp>
      <p:pic>
        <p:nvPicPr>
          <p:cNvPr id="6" name="Picture 5">
            <a:extLst>
              <a:ext uri="{FF2B5EF4-FFF2-40B4-BE49-F238E27FC236}">
                <a16:creationId xmlns:a16="http://schemas.microsoft.com/office/drawing/2014/main" id="{C6DB8F70-7443-43BC-A449-D71127F2D771}"/>
              </a:ext>
            </a:extLst>
          </p:cNvPr>
          <p:cNvPicPr>
            <a:picLocks noChangeAspect="1"/>
          </p:cNvPicPr>
          <p:nvPr/>
        </p:nvPicPr>
        <p:blipFill rotWithShape="1">
          <a:blip r:embed="rId2"/>
          <a:srcRect t="5111" r="45875" b="2445"/>
          <a:stretch/>
        </p:blipFill>
        <p:spPr>
          <a:xfrm>
            <a:off x="8763183" y="2042160"/>
            <a:ext cx="2712537" cy="2606040"/>
          </a:xfrm>
          <a:prstGeom prst="rect">
            <a:avLst/>
          </a:prstGeom>
        </p:spPr>
      </p:pic>
      <p:sp>
        <p:nvSpPr>
          <p:cNvPr id="7" name="Rectangle 6">
            <a:extLst>
              <a:ext uri="{FF2B5EF4-FFF2-40B4-BE49-F238E27FC236}">
                <a16:creationId xmlns:a16="http://schemas.microsoft.com/office/drawing/2014/main" id="{B8F38282-75D3-4BEE-85DE-A8E1205D2553}"/>
              </a:ext>
            </a:extLst>
          </p:cNvPr>
          <p:cNvSpPr/>
          <p:nvPr/>
        </p:nvSpPr>
        <p:spPr>
          <a:xfrm>
            <a:off x="10566719" y="3133725"/>
            <a:ext cx="1625281"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75588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A96AB-BFDA-446B-98FE-69E2E2497121}"/>
              </a:ext>
            </a:extLst>
          </p:cNvPr>
          <p:cNvSpPr>
            <a:spLocks noGrp="1"/>
          </p:cNvSpPr>
          <p:nvPr>
            <p:ph sz="half" idx="1"/>
          </p:nvPr>
        </p:nvSpPr>
        <p:spPr>
          <a:xfrm>
            <a:off x="470217" y="1253331"/>
            <a:ext cx="5503863" cy="4351338"/>
          </a:xfrm>
        </p:spPr>
        <p:txBody>
          <a:bodyPr/>
          <a:lstStyle/>
          <a:p>
            <a:r>
              <a:rPr lang="en-IN" dirty="0"/>
              <a:t>Without the small amount of </a:t>
            </a:r>
            <a:r>
              <a:rPr lang="en-IN" b="1" dirty="0"/>
              <a:t>bias</a:t>
            </a:r>
            <a:r>
              <a:rPr lang="en-IN" dirty="0"/>
              <a:t> that the penalty creates, the </a:t>
            </a:r>
            <a:r>
              <a:rPr lang="en-IN" b="1" dirty="0">
                <a:solidFill>
                  <a:srgbClr val="FF0000"/>
                </a:solidFill>
              </a:rPr>
              <a:t>least squares fit </a:t>
            </a:r>
            <a:r>
              <a:rPr lang="en-IN" dirty="0"/>
              <a:t>has a large amount of </a:t>
            </a:r>
            <a:r>
              <a:rPr lang="en-IN" b="1" dirty="0"/>
              <a:t>variance.</a:t>
            </a:r>
          </a:p>
          <a:p>
            <a:r>
              <a:rPr lang="en-IN" dirty="0"/>
              <a:t>In contrast, the </a:t>
            </a:r>
            <a:r>
              <a:rPr lang="en-IN" b="1" dirty="0">
                <a:solidFill>
                  <a:schemeClr val="accent2">
                    <a:lumMod val="60000"/>
                    <a:lumOff val="40000"/>
                  </a:schemeClr>
                </a:solidFill>
              </a:rPr>
              <a:t>ridge regression line</a:t>
            </a:r>
            <a:r>
              <a:rPr lang="en-IN" dirty="0"/>
              <a:t> , which has the small amount of </a:t>
            </a:r>
            <a:r>
              <a:rPr lang="en-IN" b="1" dirty="0"/>
              <a:t>bias </a:t>
            </a:r>
            <a:r>
              <a:rPr lang="en-IN" dirty="0"/>
              <a:t>due to the penalty, has less </a:t>
            </a:r>
            <a:r>
              <a:rPr lang="en-IN" b="1" dirty="0"/>
              <a:t>variance</a:t>
            </a:r>
            <a:r>
              <a:rPr lang="en-IN" dirty="0"/>
              <a:t>.</a:t>
            </a:r>
          </a:p>
        </p:txBody>
      </p:sp>
      <p:pic>
        <p:nvPicPr>
          <p:cNvPr id="6" name="Picture 5">
            <a:extLst>
              <a:ext uri="{FF2B5EF4-FFF2-40B4-BE49-F238E27FC236}">
                <a16:creationId xmlns:a16="http://schemas.microsoft.com/office/drawing/2014/main" id="{8882B66F-6EE3-4052-BE6B-6A69FB5AAE49}"/>
              </a:ext>
            </a:extLst>
          </p:cNvPr>
          <p:cNvPicPr>
            <a:picLocks noChangeAspect="1"/>
          </p:cNvPicPr>
          <p:nvPr/>
        </p:nvPicPr>
        <p:blipFill rotWithShape="1">
          <a:blip r:embed="rId2"/>
          <a:srcRect l="1356" r="49269" b="2000"/>
          <a:stretch/>
        </p:blipFill>
        <p:spPr>
          <a:xfrm>
            <a:off x="6736080" y="1044666"/>
            <a:ext cx="4191000" cy="4679065"/>
          </a:xfrm>
          <a:prstGeom prst="rect">
            <a:avLst/>
          </a:prstGeom>
        </p:spPr>
      </p:pic>
    </p:spTree>
    <p:extLst>
      <p:ext uri="{BB962C8B-B14F-4D97-AF65-F5344CB8AC3E}">
        <p14:creationId xmlns:p14="http://schemas.microsoft.com/office/powerpoint/2010/main" val="2425633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97E52E-E1AF-4BB5-BAB6-ACD04099DA52}"/>
              </a:ext>
            </a:extLst>
          </p:cNvPr>
          <p:cNvSpPr>
            <a:spLocks noGrp="1"/>
          </p:cNvSpPr>
          <p:nvPr>
            <p:ph sz="half" idx="1"/>
          </p:nvPr>
        </p:nvSpPr>
        <p:spPr>
          <a:xfrm>
            <a:off x="387509" y="667385"/>
            <a:ext cx="7111711" cy="4351338"/>
          </a:xfrm>
        </p:spPr>
        <p:txBody>
          <a:bodyPr>
            <a:normAutofit lnSpcReduction="10000"/>
          </a:bodyPr>
          <a:lstStyle/>
          <a:p>
            <a:r>
              <a:rPr lang="en-IN" dirty="0"/>
              <a:t>Now before we talk about </a:t>
            </a:r>
            <a:r>
              <a:rPr lang="en-IN" b="1" dirty="0"/>
              <a:t>lambda</a:t>
            </a:r>
            <a:r>
              <a:rPr lang="en-IN" dirty="0"/>
              <a:t>, let’s talk a little bit more about the effect that the </a:t>
            </a:r>
            <a:r>
              <a:rPr lang="en-IN" b="1" dirty="0"/>
              <a:t>ridge regression penalty </a:t>
            </a:r>
            <a:r>
              <a:rPr lang="en-IN" dirty="0"/>
              <a:t>has on how the line is fit to the data.</a:t>
            </a:r>
          </a:p>
          <a:p>
            <a:r>
              <a:rPr lang="en-IN" dirty="0"/>
              <a:t>Let’s go back to </a:t>
            </a:r>
            <a:r>
              <a:rPr lang="en-IN" dirty="0">
                <a:solidFill>
                  <a:srgbClr val="FF0000"/>
                </a:solidFill>
              </a:rPr>
              <a:t>least squared</a:t>
            </a:r>
            <a:r>
              <a:rPr lang="en-IN" dirty="0"/>
              <a:t> and </a:t>
            </a:r>
            <a:r>
              <a:rPr lang="en-IN" dirty="0">
                <a:solidFill>
                  <a:schemeClr val="accent2">
                    <a:lumMod val="60000"/>
                    <a:lumOff val="40000"/>
                  </a:schemeClr>
                </a:solidFill>
              </a:rPr>
              <a:t>ridge regression</a:t>
            </a:r>
            <a:r>
              <a:rPr lang="en-IN" dirty="0"/>
              <a:t> lines fit to the two data points.</a:t>
            </a:r>
          </a:p>
          <a:p>
            <a:r>
              <a:rPr lang="en-IN" dirty="0"/>
              <a:t>The </a:t>
            </a:r>
            <a:r>
              <a:rPr lang="en-IN" b="1" dirty="0"/>
              <a:t>ridge regression penalty </a:t>
            </a:r>
            <a:r>
              <a:rPr lang="en-IN" dirty="0"/>
              <a:t>resulted in a line that has a smaller slope. Which means that predictions made with the </a:t>
            </a:r>
            <a:r>
              <a:rPr lang="en-IN" b="1" dirty="0">
                <a:solidFill>
                  <a:schemeClr val="accent2">
                    <a:lumMod val="60000"/>
                    <a:lumOff val="40000"/>
                  </a:schemeClr>
                </a:solidFill>
              </a:rPr>
              <a:t>ridge regression line </a:t>
            </a:r>
            <a:r>
              <a:rPr lang="en-IN" dirty="0"/>
              <a:t> are less sensitive to </a:t>
            </a:r>
            <a:r>
              <a:rPr lang="en-IN" b="1" dirty="0"/>
              <a:t>weights</a:t>
            </a:r>
            <a:r>
              <a:rPr lang="en-IN" dirty="0"/>
              <a:t> than the </a:t>
            </a:r>
            <a:r>
              <a:rPr lang="en-IN" b="1" dirty="0">
                <a:solidFill>
                  <a:srgbClr val="FF0000"/>
                </a:solidFill>
              </a:rPr>
              <a:t>least squared line.</a:t>
            </a:r>
          </a:p>
          <a:p>
            <a:pPr marL="0" indent="0">
              <a:buNone/>
            </a:pPr>
            <a:endParaRPr lang="en-IN" dirty="0"/>
          </a:p>
        </p:txBody>
      </p:sp>
      <p:pic>
        <p:nvPicPr>
          <p:cNvPr id="5" name="Picture 4">
            <a:extLst>
              <a:ext uri="{FF2B5EF4-FFF2-40B4-BE49-F238E27FC236}">
                <a16:creationId xmlns:a16="http://schemas.microsoft.com/office/drawing/2014/main" id="{7B2D72F1-9D6C-43A2-B958-7F0E1A47A53C}"/>
              </a:ext>
            </a:extLst>
          </p:cNvPr>
          <p:cNvPicPr>
            <a:picLocks noChangeAspect="1"/>
          </p:cNvPicPr>
          <p:nvPr/>
        </p:nvPicPr>
        <p:blipFill rotWithShape="1">
          <a:blip r:embed="rId2"/>
          <a:srcRect l="1356" r="49269" b="2000"/>
          <a:stretch/>
        </p:blipFill>
        <p:spPr>
          <a:xfrm>
            <a:off x="7499220" y="1699986"/>
            <a:ext cx="4022219" cy="4490629"/>
          </a:xfrm>
          <a:prstGeom prst="rect">
            <a:avLst/>
          </a:prstGeom>
        </p:spPr>
      </p:pic>
    </p:spTree>
    <p:extLst>
      <p:ext uri="{BB962C8B-B14F-4D97-AF65-F5344CB8AC3E}">
        <p14:creationId xmlns:p14="http://schemas.microsoft.com/office/powerpoint/2010/main" val="1022062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9D17C1-37D1-46F7-BEBA-C2B1D165A69F}"/>
              </a:ext>
            </a:extLst>
          </p:cNvPr>
          <p:cNvSpPr>
            <a:spLocks noGrp="1"/>
          </p:cNvSpPr>
          <p:nvPr>
            <p:ph sz="half" idx="1"/>
          </p:nvPr>
        </p:nvSpPr>
        <p:spPr>
          <a:xfrm>
            <a:off x="241619" y="545464"/>
            <a:ext cx="7317421" cy="5459096"/>
          </a:xfrm>
        </p:spPr>
        <p:txBody>
          <a:bodyPr>
            <a:normAutofit/>
          </a:bodyPr>
          <a:lstStyle/>
          <a:p>
            <a:r>
              <a:rPr lang="en-IN" dirty="0"/>
              <a:t>Now let’s go back to the equation that ridge regression tries to minimize and talk about </a:t>
            </a:r>
            <a:r>
              <a:rPr lang="el-GR" b="1" dirty="0"/>
              <a:t>λ</a:t>
            </a:r>
            <a:endParaRPr lang="en-IN" dirty="0"/>
          </a:p>
          <a:p>
            <a:pPr marL="0" indent="0">
              <a:buNone/>
            </a:pPr>
            <a:r>
              <a:rPr lang="en-IN" b="1" dirty="0"/>
              <a:t>the sum of the squared residuals  </a:t>
            </a:r>
            <a:r>
              <a:rPr lang="en-IN" sz="3600" b="1" dirty="0"/>
              <a:t>+</a:t>
            </a:r>
            <a:r>
              <a:rPr lang="en-IN" b="1" dirty="0"/>
              <a:t>  </a:t>
            </a:r>
            <a:r>
              <a:rPr lang="el-GR" b="1" dirty="0"/>
              <a:t>λ</a:t>
            </a:r>
            <a:r>
              <a:rPr lang="en-IN" b="1" dirty="0"/>
              <a:t> x slope^2 </a:t>
            </a:r>
          </a:p>
          <a:p>
            <a:r>
              <a:rPr lang="en-IN" b="1" dirty="0"/>
              <a:t> </a:t>
            </a:r>
            <a:r>
              <a:rPr lang="el-GR" b="1" dirty="0"/>
              <a:t>λ</a:t>
            </a:r>
            <a:r>
              <a:rPr lang="en-IN" b="1" dirty="0"/>
              <a:t> </a:t>
            </a:r>
            <a:r>
              <a:rPr lang="en-IN" dirty="0"/>
              <a:t>can be any value from </a:t>
            </a:r>
            <a:r>
              <a:rPr lang="en-IN" b="1" dirty="0"/>
              <a:t>0 </a:t>
            </a:r>
            <a:r>
              <a:rPr lang="en-IN" dirty="0"/>
              <a:t>to</a:t>
            </a:r>
            <a:r>
              <a:rPr lang="en-IN" b="1" dirty="0"/>
              <a:t> positive infinity.</a:t>
            </a:r>
          </a:p>
          <a:p>
            <a:r>
              <a:rPr lang="en-IN" dirty="0"/>
              <a:t>When </a:t>
            </a:r>
            <a:r>
              <a:rPr lang="el-GR" b="1" dirty="0"/>
              <a:t>λ</a:t>
            </a:r>
            <a:r>
              <a:rPr lang="en-IN" b="1" dirty="0"/>
              <a:t> = 0, </a:t>
            </a:r>
            <a:r>
              <a:rPr lang="en-IN" dirty="0"/>
              <a:t>then the </a:t>
            </a:r>
            <a:r>
              <a:rPr lang="en-IN" b="1" dirty="0"/>
              <a:t>ridge regression penalty </a:t>
            </a:r>
            <a:r>
              <a:rPr lang="en-IN" dirty="0"/>
              <a:t>is also </a:t>
            </a:r>
            <a:r>
              <a:rPr lang="en-IN" b="1" dirty="0"/>
              <a:t>0.</a:t>
            </a:r>
          </a:p>
          <a:p>
            <a:r>
              <a:rPr lang="en-IN" dirty="0"/>
              <a:t>And that means that </a:t>
            </a:r>
            <a:r>
              <a:rPr lang="en-IN" b="1" dirty="0">
                <a:solidFill>
                  <a:schemeClr val="accent2">
                    <a:lumMod val="60000"/>
                    <a:lumOff val="40000"/>
                  </a:schemeClr>
                </a:solidFill>
              </a:rPr>
              <a:t>the ridge regression line </a:t>
            </a:r>
            <a:r>
              <a:rPr lang="en-IN" dirty="0"/>
              <a:t>will only minimize the sum of squared residuals and </a:t>
            </a:r>
            <a:r>
              <a:rPr lang="en-IN" b="1" dirty="0">
                <a:solidFill>
                  <a:schemeClr val="accent2">
                    <a:lumMod val="60000"/>
                    <a:lumOff val="40000"/>
                  </a:schemeClr>
                </a:solidFill>
              </a:rPr>
              <a:t>ridge regression line</a:t>
            </a:r>
            <a:r>
              <a:rPr lang="en-IN" dirty="0"/>
              <a:t> will be the same as the </a:t>
            </a:r>
            <a:r>
              <a:rPr lang="en-IN" b="1" dirty="0">
                <a:solidFill>
                  <a:srgbClr val="FF0000"/>
                </a:solidFill>
              </a:rPr>
              <a:t>least squared line </a:t>
            </a:r>
            <a:r>
              <a:rPr lang="en-IN" dirty="0"/>
              <a:t>because they are both minimizing the exact same thing.</a:t>
            </a:r>
          </a:p>
        </p:txBody>
      </p:sp>
      <p:pic>
        <p:nvPicPr>
          <p:cNvPr id="8" name="Picture 7">
            <a:extLst>
              <a:ext uri="{FF2B5EF4-FFF2-40B4-BE49-F238E27FC236}">
                <a16:creationId xmlns:a16="http://schemas.microsoft.com/office/drawing/2014/main" id="{DAAAFB14-AED3-4130-A239-82281E0A2E02}"/>
              </a:ext>
            </a:extLst>
          </p:cNvPr>
          <p:cNvPicPr>
            <a:picLocks noChangeAspect="1"/>
          </p:cNvPicPr>
          <p:nvPr/>
        </p:nvPicPr>
        <p:blipFill rotWithShape="1">
          <a:blip r:embed="rId2"/>
          <a:srcRect l="374" t="37111" r="80626" b="23556"/>
          <a:stretch/>
        </p:blipFill>
        <p:spPr>
          <a:xfrm>
            <a:off x="7932532" y="1089660"/>
            <a:ext cx="4017849" cy="4678680"/>
          </a:xfrm>
          <a:prstGeom prst="rect">
            <a:avLst/>
          </a:prstGeom>
        </p:spPr>
      </p:pic>
      <p:sp>
        <p:nvSpPr>
          <p:cNvPr id="9" name="Rectangle 8">
            <a:extLst>
              <a:ext uri="{FF2B5EF4-FFF2-40B4-BE49-F238E27FC236}">
                <a16:creationId xmlns:a16="http://schemas.microsoft.com/office/drawing/2014/main" id="{C814A305-12E8-42FE-BCD5-C0288E35F989}"/>
              </a:ext>
            </a:extLst>
          </p:cNvPr>
          <p:cNvSpPr/>
          <p:nvPr/>
        </p:nvSpPr>
        <p:spPr>
          <a:xfrm>
            <a:off x="241619" y="1539240"/>
            <a:ext cx="7317421"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45024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0C4F6-7C02-44EE-848B-63302AC85F17}"/>
              </a:ext>
            </a:extLst>
          </p:cNvPr>
          <p:cNvSpPr>
            <a:spLocks noGrp="1"/>
          </p:cNvSpPr>
          <p:nvPr>
            <p:ph sz="half" idx="2"/>
          </p:nvPr>
        </p:nvSpPr>
        <p:spPr>
          <a:xfrm>
            <a:off x="447675" y="987425"/>
            <a:ext cx="5400675" cy="2955925"/>
          </a:xfrm>
        </p:spPr>
        <p:txBody>
          <a:bodyPr>
            <a:noAutofit/>
          </a:bodyPr>
          <a:lstStyle/>
          <a:p>
            <a:pPr algn="just"/>
            <a:r>
              <a:rPr lang="en-US" sz="2400" dirty="0"/>
              <a:t>In supervised machine learning, models are trained on a subset of data aka training data. The goal is to compute the target of each training example from the training data.</a:t>
            </a:r>
          </a:p>
          <a:p>
            <a:pPr algn="just"/>
            <a:r>
              <a:rPr lang="en-US" sz="2400" dirty="0"/>
              <a:t>Now, overfitting happens when model learns signal as well as noise in the training data and wouldn’t perform well on new data on which model wasn’t trained on. </a:t>
            </a:r>
          </a:p>
          <a:p>
            <a:pPr algn="just"/>
            <a:r>
              <a:rPr lang="en-US" sz="2400" dirty="0"/>
              <a:t>In the example below, you can see underfitting in first few steps and overfitting in last few.</a:t>
            </a:r>
            <a:endParaRPr lang="en-IN" sz="2400" dirty="0"/>
          </a:p>
        </p:txBody>
      </p:sp>
      <p:sp>
        <p:nvSpPr>
          <p:cNvPr id="4" name="Title 3">
            <a:extLst>
              <a:ext uri="{FF2B5EF4-FFF2-40B4-BE49-F238E27FC236}">
                <a16:creationId xmlns:a16="http://schemas.microsoft.com/office/drawing/2014/main" id="{280675C7-3ADB-47EF-86F0-BF123B0DAA51}"/>
              </a:ext>
            </a:extLst>
          </p:cNvPr>
          <p:cNvSpPr>
            <a:spLocks noGrp="1"/>
          </p:cNvSpPr>
          <p:nvPr>
            <p:ph type="title"/>
          </p:nvPr>
        </p:nvSpPr>
        <p:spPr>
          <a:xfrm>
            <a:off x="515939" y="246621"/>
            <a:ext cx="11150600" cy="553479"/>
          </a:xfrm>
        </p:spPr>
        <p:txBody>
          <a:bodyPr/>
          <a:lstStyle/>
          <a:p>
            <a:r>
              <a:rPr lang="en-IN" dirty="0"/>
              <a:t>Regularization</a:t>
            </a:r>
          </a:p>
        </p:txBody>
      </p:sp>
      <p:pic>
        <p:nvPicPr>
          <p:cNvPr id="1026" name="Picture 2">
            <a:extLst>
              <a:ext uri="{FF2B5EF4-FFF2-40B4-BE49-F238E27FC236}">
                <a16:creationId xmlns:a16="http://schemas.microsoft.com/office/drawing/2014/main" id="{6F7BAD49-5D80-420C-A2E3-B9ED04CF1AC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48364" y="1343025"/>
            <a:ext cx="5959338"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817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B94E17-C946-4EC0-9727-A6BD2A7C66BD}"/>
              </a:ext>
            </a:extLst>
          </p:cNvPr>
          <p:cNvSpPr>
            <a:spLocks noGrp="1"/>
          </p:cNvSpPr>
          <p:nvPr>
            <p:ph sz="half" idx="1"/>
          </p:nvPr>
        </p:nvSpPr>
        <p:spPr>
          <a:xfrm>
            <a:off x="228172" y="514985"/>
            <a:ext cx="11719988" cy="4351338"/>
          </a:xfrm>
        </p:spPr>
        <p:txBody>
          <a:bodyPr/>
          <a:lstStyle/>
          <a:p>
            <a:r>
              <a:rPr lang="en-IN" dirty="0"/>
              <a:t>Now let see what happens as we increase the value for </a:t>
            </a:r>
            <a:r>
              <a:rPr lang="el-GR" b="1" dirty="0"/>
              <a:t>λ</a:t>
            </a:r>
            <a:r>
              <a:rPr lang="en-IN" b="1" dirty="0"/>
              <a:t>.</a:t>
            </a:r>
          </a:p>
          <a:p>
            <a:r>
              <a:rPr lang="en-IN" dirty="0"/>
              <a:t>In the example we looked at, we set </a:t>
            </a:r>
            <a:r>
              <a:rPr lang="el-GR" b="1" dirty="0"/>
              <a:t>λ</a:t>
            </a:r>
            <a:r>
              <a:rPr lang="en-IN" b="1" dirty="0"/>
              <a:t>=1 </a:t>
            </a:r>
            <a:r>
              <a:rPr lang="en-IN" dirty="0"/>
              <a:t>and the </a:t>
            </a:r>
            <a:r>
              <a:rPr lang="en-IN" b="1" dirty="0">
                <a:solidFill>
                  <a:schemeClr val="accent2">
                    <a:lumMod val="60000"/>
                    <a:lumOff val="40000"/>
                  </a:schemeClr>
                </a:solidFill>
              </a:rPr>
              <a:t>ridge regression line </a:t>
            </a:r>
            <a:r>
              <a:rPr lang="en-IN" dirty="0"/>
              <a:t>ended up with smaller slope than </a:t>
            </a:r>
            <a:r>
              <a:rPr lang="en-IN" b="1" dirty="0">
                <a:solidFill>
                  <a:srgbClr val="FF0000"/>
                </a:solidFill>
              </a:rPr>
              <a:t>least squared line.</a:t>
            </a:r>
          </a:p>
          <a:p>
            <a:r>
              <a:rPr lang="en-IN" dirty="0"/>
              <a:t>When we set </a:t>
            </a:r>
            <a:r>
              <a:rPr lang="el-GR" b="1" dirty="0"/>
              <a:t>λ</a:t>
            </a:r>
            <a:r>
              <a:rPr lang="en-IN" b="1" dirty="0"/>
              <a:t> =2</a:t>
            </a:r>
            <a:r>
              <a:rPr lang="en-IN" dirty="0"/>
              <a:t> , the slope gets even smaller and when we set </a:t>
            </a:r>
            <a:r>
              <a:rPr lang="el-GR" b="1" dirty="0"/>
              <a:t>λ</a:t>
            </a:r>
            <a:r>
              <a:rPr lang="en-IN" b="1" dirty="0"/>
              <a:t> =3</a:t>
            </a:r>
            <a:r>
              <a:rPr lang="en-IN" dirty="0"/>
              <a:t> , the slope gets even more smaller </a:t>
            </a:r>
          </a:p>
          <a:p>
            <a:endParaRPr lang="en-IN" b="1" dirty="0">
              <a:solidFill>
                <a:srgbClr val="FF0000"/>
              </a:solidFill>
            </a:endParaRPr>
          </a:p>
          <a:p>
            <a:endParaRPr lang="en-IN" dirty="0"/>
          </a:p>
        </p:txBody>
      </p:sp>
      <p:pic>
        <p:nvPicPr>
          <p:cNvPr id="6" name="Picture 5">
            <a:extLst>
              <a:ext uri="{FF2B5EF4-FFF2-40B4-BE49-F238E27FC236}">
                <a16:creationId xmlns:a16="http://schemas.microsoft.com/office/drawing/2014/main" id="{042D5F73-94D5-45B9-9C5D-01C05367A905}"/>
              </a:ext>
            </a:extLst>
          </p:cNvPr>
          <p:cNvPicPr>
            <a:picLocks noChangeAspect="1"/>
          </p:cNvPicPr>
          <p:nvPr/>
        </p:nvPicPr>
        <p:blipFill rotWithShape="1">
          <a:blip r:embed="rId2"/>
          <a:srcRect l="875" t="20666" r="64000"/>
          <a:stretch/>
        </p:blipFill>
        <p:spPr>
          <a:xfrm>
            <a:off x="601994" y="2939733"/>
            <a:ext cx="2644126" cy="2928356"/>
          </a:xfrm>
          <a:prstGeom prst="rect">
            <a:avLst/>
          </a:prstGeom>
        </p:spPr>
      </p:pic>
      <p:pic>
        <p:nvPicPr>
          <p:cNvPr id="8" name="Picture 7">
            <a:extLst>
              <a:ext uri="{FF2B5EF4-FFF2-40B4-BE49-F238E27FC236}">
                <a16:creationId xmlns:a16="http://schemas.microsoft.com/office/drawing/2014/main" id="{1F367A05-0ECF-4269-852E-CE876F9AD852}"/>
              </a:ext>
            </a:extLst>
          </p:cNvPr>
          <p:cNvPicPr>
            <a:picLocks noChangeAspect="1"/>
          </p:cNvPicPr>
          <p:nvPr/>
        </p:nvPicPr>
        <p:blipFill rotWithShape="1">
          <a:blip r:embed="rId3"/>
          <a:srcRect t="21111" r="58500" b="2222"/>
          <a:stretch/>
        </p:blipFill>
        <p:spPr>
          <a:xfrm>
            <a:off x="4910854" y="2939733"/>
            <a:ext cx="2644126" cy="2747661"/>
          </a:xfrm>
          <a:prstGeom prst="rect">
            <a:avLst/>
          </a:prstGeom>
        </p:spPr>
      </p:pic>
      <p:pic>
        <p:nvPicPr>
          <p:cNvPr id="10" name="Picture 9">
            <a:extLst>
              <a:ext uri="{FF2B5EF4-FFF2-40B4-BE49-F238E27FC236}">
                <a16:creationId xmlns:a16="http://schemas.microsoft.com/office/drawing/2014/main" id="{2BB42DB5-4B1A-405C-9A35-CBE5F9A5D8B0}"/>
              </a:ext>
            </a:extLst>
          </p:cNvPr>
          <p:cNvPicPr>
            <a:picLocks noChangeAspect="1"/>
          </p:cNvPicPr>
          <p:nvPr/>
        </p:nvPicPr>
        <p:blipFill rotWithShape="1">
          <a:blip r:embed="rId4"/>
          <a:srcRect t="21333" r="61125" b="2222"/>
          <a:stretch/>
        </p:blipFill>
        <p:spPr>
          <a:xfrm>
            <a:off x="8945880" y="2939733"/>
            <a:ext cx="2644126" cy="2924692"/>
          </a:xfrm>
          <a:prstGeom prst="rect">
            <a:avLst/>
          </a:prstGeom>
        </p:spPr>
      </p:pic>
      <p:sp>
        <p:nvSpPr>
          <p:cNvPr id="12" name="TextBox 11">
            <a:extLst>
              <a:ext uri="{FF2B5EF4-FFF2-40B4-BE49-F238E27FC236}">
                <a16:creationId xmlns:a16="http://schemas.microsoft.com/office/drawing/2014/main" id="{5F30CA87-C9EE-4D04-9B60-FC843DB50462}"/>
              </a:ext>
            </a:extLst>
          </p:cNvPr>
          <p:cNvSpPr txBox="1"/>
          <p:nvPr/>
        </p:nvSpPr>
        <p:spPr>
          <a:xfrm>
            <a:off x="2960149" y="5973683"/>
            <a:ext cx="571942" cy="369332"/>
          </a:xfrm>
          <a:prstGeom prst="rect">
            <a:avLst/>
          </a:prstGeom>
          <a:noFill/>
        </p:spPr>
        <p:txBody>
          <a:bodyPr wrap="square">
            <a:spAutoFit/>
          </a:bodyPr>
          <a:lstStyle/>
          <a:p>
            <a:r>
              <a:rPr lang="el-GR" b="1" dirty="0"/>
              <a:t>λ</a:t>
            </a:r>
            <a:r>
              <a:rPr lang="en-IN" b="1" dirty="0"/>
              <a:t>=1 </a:t>
            </a:r>
            <a:endParaRPr lang="en-IN" dirty="0"/>
          </a:p>
        </p:txBody>
      </p:sp>
      <p:sp>
        <p:nvSpPr>
          <p:cNvPr id="14" name="TextBox 13">
            <a:extLst>
              <a:ext uri="{FF2B5EF4-FFF2-40B4-BE49-F238E27FC236}">
                <a16:creationId xmlns:a16="http://schemas.microsoft.com/office/drawing/2014/main" id="{DBBE9E72-6332-43B5-AF03-08C0E03867CE}"/>
              </a:ext>
            </a:extLst>
          </p:cNvPr>
          <p:cNvSpPr txBox="1"/>
          <p:nvPr/>
        </p:nvSpPr>
        <p:spPr>
          <a:xfrm>
            <a:off x="6339111" y="5679759"/>
            <a:ext cx="571942" cy="369332"/>
          </a:xfrm>
          <a:prstGeom prst="rect">
            <a:avLst/>
          </a:prstGeom>
          <a:noFill/>
        </p:spPr>
        <p:txBody>
          <a:bodyPr wrap="square">
            <a:spAutoFit/>
          </a:bodyPr>
          <a:lstStyle/>
          <a:p>
            <a:r>
              <a:rPr lang="el-GR" b="1" dirty="0"/>
              <a:t>λ</a:t>
            </a:r>
            <a:r>
              <a:rPr lang="en-IN" b="1" dirty="0"/>
              <a:t>=2 </a:t>
            </a:r>
            <a:endParaRPr lang="en-IN" dirty="0"/>
          </a:p>
        </p:txBody>
      </p:sp>
      <p:sp>
        <p:nvSpPr>
          <p:cNvPr id="16" name="TextBox 15">
            <a:extLst>
              <a:ext uri="{FF2B5EF4-FFF2-40B4-BE49-F238E27FC236}">
                <a16:creationId xmlns:a16="http://schemas.microsoft.com/office/drawing/2014/main" id="{146A8E93-6907-4E49-B63E-499AF6A83326}"/>
              </a:ext>
            </a:extLst>
          </p:cNvPr>
          <p:cNvSpPr txBox="1"/>
          <p:nvPr/>
        </p:nvSpPr>
        <p:spPr>
          <a:xfrm>
            <a:off x="9432102" y="5789017"/>
            <a:ext cx="571942" cy="369332"/>
          </a:xfrm>
          <a:prstGeom prst="rect">
            <a:avLst/>
          </a:prstGeom>
          <a:noFill/>
        </p:spPr>
        <p:txBody>
          <a:bodyPr wrap="square">
            <a:spAutoFit/>
          </a:bodyPr>
          <a:lstStyle/>
          <a:p>
            <a:r>
              <a:rPr lang="el-GR" b="1" dirty="0"/>
              <a:t>λ</a:t>
            </a:r>
            <a:r>
              <a:rPr lang="en-IN" b="1" dirty="0"/>
              <a:t>=3 </a:t>
            </a:r>
            <a:endParaRPr lang="en-IN" dirty="0"/>
          </a:p>
        </p:txBody>
      </p:sp>
    </p:spTree>
    <p:extLst>
      <p:ext uri="{BB962C8B-B14F-4D97-AF65-F5344CB8AC3E}">
        <p14:creationId xmlns:p14="http://schemas.microsoft.com/office/powerpoint/2010/main" val="517311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D23AB7-E434-4118-8C3A-826260773DFC}"/>
              </a:ext>
            </a:extLst>
          </p:cNvPr>
          <p:cNvSpPr>
            <a:spLocks noGrp="1"/>
          </p:cNvSpPr>
          <p:nvPr>
            <p:ph sz="half" idx="1"/>
          </p:nvPr>
        </p:nvSpPr>
        <p:spPr>
          <a:xfrm>
            <a:off x="364649" y="560704"/>
            <a:ext cx="6295231" cy="5123815"/>
          </a:xfrm>
        </p:spPr>
        <p:txBody>
          <a:bodyPr/>
          <a:lstStyle/>
          <a:p>
            <a:r>
              <a:rPr lang="en-IN" dirty="0"/>
              <a:t>And the larger we make </a:t>
            </a:r>
            <a:r>
              <a:rPr lang="el-GR" b="1" dirty="0"/>
              <a:t>λ</a:t>
            </a:r>
            <a:r>
              <a:rPr lang="en-IN" b="1" dirty="0"/>
              <a:t>, </a:t>
            </a:r>
            <a:r>
              <a:rPr lang="en-IN" dirty="0"/>
              <a:t>the slope get asymptotically close to </a:t>
            </a:r>
            <a:r>
              <a:rPr lang="en-IN" b="1" dirty="0"/>
              <a:t>0</a:t>
            </a:r>
            <a:r>
              <a:rPr lang="en-IN" dirty="0"/>
              <a:t>.</a:t>
            </a:r>
          </a:p>
          <a:p>
            <a:r>
              <a:rPr lang="en-IN" dirty="0"/>
              <a:t>So larger </a:t>
            </a:r>
            <a:r>
              <a:rPr lang="el-GR" b="1" dirty="0"/>
              <a:t>λ</a:t>
            </a:r>
            <a:r>
              <a:rPr lang="en-IN" dirty="0"/>
              <a:t> gets, our predictions for </a:t>
            </a:r>
            <a:r>
              <a:rPr lang="en-IN" b="1" dirty="0"/>
              <a:t>size</a:t>
            </a:r>
            <a:r>
              <a:rPr lang="en-IN" dirty="0"/>
              <a:t> becomes less and less sensitive to </a:t>
            </a:r>
            <a:r>
              <a:rPr lang="en-IN" b="1" dirty="0"/>
              <a:t>weights</a:t>
            </a:r>
            <a:r>
              <a:rPr lang="en-IN" dirty="0"/>
              <a:t>.</a:t>
            </a:r>
          </a:p>
        </p:txBody>
      </p:sp>
      <p:pic>
        <p:nvPicPr>
          <p:cNvPr id="6" name="Picture 5">
            <a:extLst>
              <a:ext uri="{FF2B5EF4-FFF2-40B4-BE49-F238E27FC236}">
                <a16:creationId xmlns:a16="http://schemas.microsoft.com/office/drawing/2014/main" id="{7B814C3E-C9DE-4F54-9DAB-86FE668C3EFC}"/>
              </a:ext>
            </a:extLst>
          </p:cNvPr>
          <p:cNvPicPr>
            <a:picLocks noChangeAspect="1"/>
          </p:cNvPicPr>
          <p:nvPr/>
        </p:nvPicPr>
        <p:blipFill rotWithShape="1">
          <a:blip r:embed="rId2"/>
          <a:srcRect t="22889" r="59750" b="1999"/>
          <a:stretch/>
        </p:blipFill>
        <p:spPr>
          <a:xfrm>
            <a:off x="7138944" y="560704"/>
            <a:ext cx="4184376" cy="4392296"/>
          </a:xfrm>
          <a:prstGeom prst="rect">
            <a:avLst/>
          </a:prstGeom>
        </p:spPr>
      </p:pic>
      <p:sp>
        <p:nvSpPr>
          <p:cNvPr id="8" name="TextBox 7">
            <a:extLst>
              <a:ext uri="{FF2B5EF4-FFF2-40B4-BE49-F238E27FC236}">
                <a16:creationId xmlns:a16="http://schemas.microsoft.com/office/drawing/2014/main" id="{55F3AAC2-0C92-48D5-B3AF-D6868BD65A22}"/>
              </a:ext>
            </a:extLst>
          </p:cNvPr>
          <p:cNvSpPr txBox="1"/>
          <p:nvPr/>
        </p:nvSpPr>
        <p:spPr>
          <a:xfrm>
            <a:off x="7296845" y="5207465"/>
            <a:ext cx="4895155" cy="954107"/>
          </a:xfrm>
          <a:prstGeom prst="rect">
            <a:avLst/>
          </a:prstGeom>
          <a:noFill/>
        </p:spPr>
        <p:txBody>
          <a:bodyPr wrap="square">
            <a:spAutoFit/>
          </a:bodyPr>
          <a:lstStyle/>
          <a:p>
            <a:pPr marL="0" indent="0">
              <a:buNone/>
            </a:pPr>
            <a:r>
              <a:rPr lang="en-IN" sz="2800" b="1" dirty="0"/>
              <a:t>the sum of the squared residuals  +  100000 x slope^2 </a:t>
            </a:r>
          </a:p>
        </p:txBody>
      </p:sp>
    </p:spTree>
    <p:extLst>
      <p:ext uri="{BB962C8B-B14F-4D97-AF65-F5344CB8AC3E}">
        <p14:creationId xmlns:p14="http://schemas.microsoft.com/office/powerpoint/2010/main" val="642774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0B9D1B-7F36-40FD-ACC7-89714B56B16A}"/>
              </a:ext>
            </a:extLst>
          </p:cNvPr>
          <p:cNvSpPr>
            <a:spLocks noGrp="1"/>
          </p:cNvSpPr>
          <p:nvPr>
            <p:ph sz="half" idx="1"/>
          </p:nvPr>
        </p:nvSpPr>
        <p:spPr>
          <a:xfrm>
            <a:off x="592139" y="819785"/>
            <a:ext cx="11356021" cy="3432175"/>
          </a:xfrm>
        </p:spPr>
        <p:txBody>
          <a:bodyPr/>
          <a:lstStyle/>
          <a:p>
            <a:pPr marL="0" indent="0">
              <a:buNone/>
            </a:pPr>
            <a:r>
              <a:rPr lang="en-IN" dirty="0"/>
              <a:t>So how do we decide what value to give </a:t>
            </a:r>
            <a:r>
              <a:rPr lang="el-GR" b="1" dirty="0"/>
              <a:t>λ</a:t>
            </a:r>
            <a:r>
              <a:rPr lang="en-IN" b="1" dirty="0"/>
              <a:t>?</a:t>
            </a:r>
          </a:p>
          <a:p>
            <a:r>
              <a:rPr lang="en-IN" dirty="0"/>
              <a:t>We just try a bunch of values for </a:t>
            </a:r>
            <a:r>
              <a:rPr lang="el-GR" b="1" dirty="0"/>
              <a:t>λ</a:t>
            </a:r>
            <a:r>
              <a:rPr lang="en-IN" dirty="0"/>
              <a:t> and use </a:t>
            </a:r>
            <a:r>
              <a:rPr lang="en-IN" b="1" dirty="0"/>
              <a:t>cross validation</a:t>
            </a:r>
            <a:r>
              <a:rPr lang="en-IN" dirty="0"/>
              <a:t>, typically </a:t>
            </a:r>
            <a:r>
              <a:rPr lang="en-IN" b="1" dirty="0"/>
              <a:t>10-fold cross validation</a:t>
            </a:r>
            <a:r>
              <a:rPr lang="en-IN" dirty="0"/>
              <a:t>, to determine which one results in the lowest </a:t>
            </a:r>
            <a:r>
              <a:rPr lang="en-IN" b="1" dirty="0"/>
              <a:t>variance.</a:t>
            </a:r>
          </a:p>
        </p:txBody>
      </p:sp>
    </p:spTree>
    <p:extLst>
      <p:ext uri="{BB962C8B-B14F-4D97-AF65-F5344CB8AC3E}">
        <p14:creationId xmlns:p14="http://schemas.microsoft.com/office/powerpoint/2010/main" val="3424371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D54756-41C8-4CAC-A11E-F123B93C636D}"/>
              </a:ext>
            </a:extLst>
          </p:cNvPr>
          <p:cNvSpPr>
            <a:spLocks noGrp="1"/>
          </p:cNvSpPr>
          <p:nvPr>
            <p:ph sz="half" idx="1"/>
          </p:nvPr>
        </p:nvSpPr>
        <p:spPr>
          <a:xfrm>
            <a:off x="515939" y="1166957"/>
            <a:ext cx="11150600" cy="5010006"/>
          </a:xfrm>
        </p:spPr>
        <p:txBody>
          <a:bodyPr>
            <a:normAutofit/>
          </a:bodyPr>
          <a:lstStyle/>
          <a:p>
            <a:r>
              <a:rPr lang="en-IN" dirty="0"/>
              <a:t> When the sample sizes are relatively small, the </a:t>
            </a:r>
            <a:r>
              <a:rPr lang="en-IN" b="1" dirty="0">
                <a:solidFill>
                  <a:schemeClr val="accent2">
                    <a:lumMod val="60000"/>
                    <a:lumOff val="40000"/>
                  </a:schemeClr>
                </a:solidFill>
              </a:rPr>
              <a:t>ridge regression </a:t>
            </a:r>
            <a:r>
              <a:rPr lang="en-IN" dirty="0"/>
              <a:t>can improve predictions made from new data (i.e. reduce </a:t>
            </a:r>
            <a:r>
              <a:rPr lang="en-IN" b="1" dirty="0"/>
              <a:t>variance</a:t>
            </a:r>
            <a:r>
              <a:rPr lang="en-IN" dirty="0"/>
              <a:t>) by making the prediction less sensitive to the </a:t>
            </a:r>
            <a:r>
              <a:rPr lang="en-IN" b="1" dirty="0">
                <a:solidFill>
                  <a:srgbClr val="FF0000"/>
                </a:solidFill>
              </a:rPr>
              <a:t>training data</a:t>
            </a:r>
            <a:r>
              <a:rPr lang="en-IN" dirty="0"/>
              <a:t>.</a:t>
            </a:r>
          </a:p>
          <a:p>
            <a:r>
              <a:rPr lang="en-IN" dirty="0"/>
              <a:t>This is done by adding the ridge regression penalty to the thing must be minimized   </a:t>
            </a:r>
            <a:r>
              <a:rPr lang="en-IN" b="1" dirty="0"/>
              <a:t>the sum of the squared residuals  </a:t>
            </a:r>
            <a:r>
              <a:rPr lang="en-IN" sz="3600" b="1" dirty="0"/>
              <a:t>+</a:t>
            </a:r>
            <a:r>
              <a:rPr lang="en-IN" b="1" dirty="0"/>
              <a:t>  </a:t>
            </a:r>
            <a:r>
              <a:rPr lang="el-GR" b="1" dirty="0"/>
              <a:t>λ</a:t>
            </a:r>
            <a:r>
              <a:rPr lang="en-IN" b="1" dirty="0"/>
              <a:t> x slope^2 </a:t>
            </a:r>
          </a:p>
          <a:p>
            <a:r>
              <a:rPr lang="en-IN" dirty="0"/>
              <a:t>The </a:t>
            </a:r>
            <a:r>
              <a:rPr lang="en-IN" b="1" dirty="0"/>
              <a:t>ridge regression penalty</a:t>
            </a:r>
            <a:r>
              <a:rPr lang="en-IN" dirty="0"/>
              <a:t> itself is </a:t>
            </a:r>
            <a:r>
              <a:rPr lang="el-GR" b="1" dirty="0"/>
              <a:t>λ</a:t>
            </a:r>
            <a:r>
              <a:rPr lang="en-IN" dirty="0"/>
              <a:t> times the sum of all squared parameters, except for the y-intercept. And </a:t>
            </a:r>
            <a:r>
              <a:rPr lang="el-GR" b="1" dirty="0"/>
              <a:t>λ</a:t>
            </a:r>
            <a:r>
              <a:rPr lang="en-IN" b="1" dirty="0"/>
              <a:t> </a:t>
            </a:r>
            <a:r>
              <a:rPr lang="en-IN" dirty="0"/>
              <a:t>is determined using </a:t>
            </a:r>
            <a:r>
              <a:rPr lang="en-IN" b="1" dirty="0"/>
              <a:t>cross validation.</a:t>
            </a:r>
          </a:p>
          <a:p>
            <a:r>
              <a:rPr lang="en-IN" dirty="0"/>
              <a:t>Lastly, even when there isn’t enough data to find the </a:t>
            </a:r>
            <a:r>
              <a:rPr lang="en-IN" b="1" dirty="0"/>
              <a:t>least squares </a:t>
            </a:r>
            <a:r>
              <a:rPr lang="en-IN" dirty="0"/>
              <a:t>parameters estimates, </a:t>
            </a:r>
            <a:r>
              <a:rPr lang="en-IN" b="1" dirty="0"/>
              <a:t>ridge regression</a:t>
            </a:r>
            <a:r>
              <a:rPr lang="en-IN" dirty="0"/>
              <a:t> can still find a solution with </a:t>
            </a:r>
            <a:r>
              <a:rPr lang="en-IN" b="1" dirty="0"/>
              <a:t>cross validation</a:t>
            </a:r>
            <a:r>
              <a:rPr lang="en-IN" dirty="0"/>
              <a:t> and the </a:t>
            </a:r>
            <a:r>
              <a:rPr lang="en-IN" b="1" dirty="0"/>
              <a:t>ridge regression penalty.</a:t>
            </a:r>
          </a:p>
          <a:p>
            <a:endParaRPr lang="en-IN" dirty="0"/>
          </a:p>
        </p:txBody>
      </p:sp>
      <p:sp>
        <p:nvSpPr>
          <p:cNvPr id="4" name="Title 3">
            <a:extLst>
              <a:ext uri="{FF2B5EF4-FFF2-40B4-BE49-F238E27FC236}">
                <a16:creationId xmlns:a16="http://schemas.microsoft.com/office/drawing/2014/main" id="{F7167467-A1FD-46CB-B683-729FD4CC1466}"/>
              </a:ext>
            </a:extLst>
          </p:cNvPr>
          <p:cNvSpPr>
            <a:spLocks noGrp="1"/>
          </p:cNvSpPr>
          <p:nvPr>
            <p:ph type="title"/>
          </p:nvPr>
        </p:nvSpPr>
        <p:spPr/>
        <p:txBody>
          <a:bodyPr/>
          <a:lstStyle/>
          <a:p>
            <a:r>
              <a:rPr lang="en-IN" dirty="0"/>
              <a:t>Summary</a:t>
            </a:r>
          </a:p>
        </p:txBody>
      </p:sp>
      <p:sp>
        <p:nvSpPr>
          <p:cNvPr id="5" name="Rectangle 4">
            <a:extLst>
              <a:ext uri="{FF2B5EF4-FFF2-40B4-BE49-F238E27FC236}">
                <a16:creationId xmlns:a16="http://schemas.microsoft.com/office/drawing/2014/main" id="{A68A0718-54DF-4AB3-8E7F-B6172CEE4F7C}"/>
              </a:ext>
            </a:extLst>
          </p:cNvPr>
          <p:cNvSpPr/>
          <p:nvPr/>
        </p:nvSpPr>
        <p:spPr>
          <a:xfrm>
            <a:off x="2456499" y="2942908"/>
            <a:ext cx="7269480" cy="4792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567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F14BF-BBA9-4C37-93A2-E9F2FAB0252B}"/>
              </a:ext>
            </a:extLst>
          </p:cNvPr>
          <p:cNvSpPr>
            <a:spLocks noGrp="1"/>
          </p:cNvSpPr>
          <p:nvPr>
            <p:ph type="ctrTitle"/>
          </p:nvPr>
        </p:nvSpPr>
        <p:spPr/>
        <p:txBody>
          <a:bodyPr/>
          <a:lstStyle/>
          <a:p>
            <a:r>
              <a:rPr lang="en-IN" dirty="0"/>
              <a:t>LASSO REGRESSION</a:t>
            </a:r>
          </a:p>
        </p:txBody>
      </p:sp>
      <p:pic>
        <p:nvPicPr>
          <p:cNvPr id="4" name="Picture Placeholder 10" descr="city skyline">
            <a:extLst>
              <a:ext uri="{FF2B5EF4-FFF2-40B4-BE49-F238E27FC236}">
                <a16:creationId xmlns:a16="http://schemas.microsoft.com/office/drawing/2014/main" id="{1E7EAD73-B444-4C87-87FF-6DD65EE63454}"/>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06546" y="742396"/>
            <a:ext cx="5389454" cy="5305661"/>
          </a:xfrm>
          <a:prstGeom prst="ellipse">
            <a:avLst/>
          </a:prstGeom>
          <a:solidFill>
            <a:schemeClr val="bg2"/>
          </a:solidFill>
        </p:spPr>
      </p:pic>
    </p:spTree>
    <p:extLst>
      <p:ext uri="{BB962C8B-B14F-4D97-AF65-F5344CB8AC3E}">
        <p14:creationId xmlns:p14="http://schemas.microsoft.com/office/powerpoint/2010/main" val="2945912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46030F-89FA-4B95-8CE0-3BFDCBD542A6}"/>
              </a:ext>
            </a:extLst>
          </p:cNvPr>
          <p:cNvSpPr>
            <a:spLocks noGrp="1"/>
          </p:cNvSpPr>
          <p:nvPr>
            <p:ph sz="half" idx="1"/>
          </p:nvPr>
        </p:nvSpPr>
        <p:spPr>
          <a:xfrm>
            <a:off x="515939" y="1051560"/>
            <a:ext cx="11020741" cy="5125403"/>
          </a:xfrm>
        </p:spPr>
        <p:txBody>
          <a:bodyPr/>
          <a:lstStyle/>
          <a:p>
            <a:r>
              <a:rPr lang="en-IN" dirty="0"/>
              <a:t>The equation that </a:t>
            </a:r>
            <a:r>
              <a:rPr lang="en-IN" b="1" dirty="0"/>
              <a:t>ridge regression </a:t>
            </a:r>
            <a:r>
              <a:rPr lang="en-IN" dirty="0"/>
              <a:t>minimized and focus on the ridge regression penalty.</a:t>
            </a:r>
          </a:p>
          <a:p>
            <a:pPr marL="0" indent="0">
              <a:buNone/>
            </a:pPr>
            <a:r>
              <a:rPr lang="en-IN" dirty="0"/>
              <a:t> </a:t>
            </a:r>
            <a:r>
              <a:rPr lang="en-IN" b="1" dirty="0"/>
              <a:t>the sum of the squared residuals  </a:t>
            </a:r>
            <a:r>
              <a:rPr lang="en-IN" sz="3600" b="1" dirty="0"/>
              <a:t>+</a:t>
            </a:r>
            <a:r>
              <a:rPr lang="en-IN" b="1" dirty="0"/>
              <a:t>  </a:t>
            </a:r>
            <a:r>
              <a:rPr lang="el-GR" b="1" dirty="0"/>
              <a:t>λ</a:t>
            </a:r>
            <a:r>
              <a:rPr lang="en-IN" b="1" dirty="0"/>
              <a:t> x slope^2 </a:t>
            </a:r>
          </a:p>
          <a:p>
            <a:r>
              <a:rPr lang="en-IN" dirty="0"/>
              <a:t>If , instead of squaring the slope we take the absolute value, then we have </a:t>
            </a:r>
            <a:r>
              <a:rPr lang="en-IN" sz="3200" b="1" dirty="0"/>
              <a:t>lasso regression.</a:t>
            </a:r>
          </a:p>
          <a:p>
            <a:pPr marL="0" indent="0">
              <a:buNone/>
            </a:pPr>
            <a:r>
              <a:rPr lang="en-IN" b="1" dirty="0"/>
              <a:t>the sum of the squared residuals  </a:t>
            </a:r>
            <a:r>
              <a:rPr lang="en-IN" sz="3600" b="1" dirty="0"/>
              <a:t>+</a:t>
            </a:r>
            <a:r>
              <a:rPr lang="en-IN" b="1" dirty="0"/>
              <a:t>  </a:t>
            </a:r>
            <a:r>
              <a:rPr lang="el-GR" b="1" dirty="0"/>
              <a:t>λ</a:t>
            </a:r>
            <a:r>
              <a:rPr lang="en-IN" b="1" dirty="0"/>
              <a:t> x |slope|</a:t>
            </a:r>
          </a:p>
          <a:p>
            <a:pPr marL="0" indent="0">
              <a:buNone/>
            </a:pPr>
            <a:endParaRPr lang="en-IN" b="1" dirty="0"/>
          </a:p>
          <a:p>
            <a:r>
              <a:rPr lang="en-IN" dirty="0"/>
              <a:t>Just like with</a:t>
            </a:r>
            <a:r>
              <a:rPr lang="en-IN" b="1" dirty="0"/>
              <a:t> ridge regression, </a:t>
            </a:r>
            <a:r>
              <a:rPr lang="el-GR" b="1" dirty="0"/>
              <a:t>λ</a:t>
            </a:r>
            <a:r>
              <a:rPr lang="en-IN" b="1" dirty="0"/>
              <a:t> </a:t>
            </a:r>
            <a:r>
              <a:rPr lang="en-IN" dirty="0"/>
              <a:t>can be any value from </a:t>
            </a:r>
            <a:r>
              <a:rPr lang="en-IN" b="1" dirty="0"/>
              <a:t>0 </a:t>
            </a:r>
            <a:r>
              <a:rPr lang="en-IN" dirty="0"/>
              <a:t>to</a:t>
            </a:r>
            <a:r>
              <a:rPr lang="en-IN" b="1" dirty="0"/>
              <a:t> positive infinity </a:t>
            </a:r>
            <a:r>
              <a:rPr lang="en-IN" dirty="0"/>
              <a:t>and is determined using </a:t>
            </a:r>
            <a:r>
              <a:rPr lang="en-IN" b="1" dirty="0"/>
              <a:t>cross validation.</a:t>
            </a:r>
          </a:p>
          <a:p>
            <a:pPr marL="0" indent="0">
              <a:buNone/>
            </a:pPr>
            <a:endParaRPr lang="en-IN" dirty="0"/>
          </a:p>
        </p:txBody>
      </p:sp>
      <p:sp>
        <p:nvSpPr>
          <p:cNvPr id="5" name="Rectangle 4">
            <a:extLst>
              <a:ext uri="{FF2B5EF4-FFF2-40B4-BE49-F238E27FC236}">
                <a16:creationId xmlns:a16="http://schemas.microsoft.com/office/drawing/2014/main" id="{8D5F8679-9F3D-4781-BBA9-D4D3E5951FCA}"/>
              </a:ext>
            </a:extLst>
          </p:cNvPr>
          <p:cNvSpPr/>
          <p:nvPr/>
        </p:nvSpPr>
        <p:spPr>
          <a:xfrm>
            <a:off x="5928359" y="2058988"/>
            <a:ext cx="2103121" cy="4403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A1EEF189-D5B8-48BE-A55C-EADB3972C624}"/>
              </a:ext>
            </a:extLst>
          </p:cNvPr>
          <p:cNvCxnSpPr>
            <a:cxnSpLocks/>
          </p:cNvCxnSpPr>
          <p:nvPr/>
        </p:nvCxnSpPr>
        <p:spPr>
          <a:xfrm>
            <a:off x="2712720" y="1815148"/>
            <a:ext cx="3215639" cy="1355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6D2E332-CB7E-468A-81DD-696E6328D07B}"/>
              </a:ext>
            </a:extLst>
          </p:cNvPr>
          <p:cNvSpPr/>
          <p:nvPr/>
        </p:nvSpPr>
        <p:spPr>
          <a:xfrm>
            <a:off x="515939" y="3614260"/>
            <a:ext cx="7515541" cy="5614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54179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2DD987-B1F6-4AA2-AE82-7B4EBB1DFD1E}"/>
              </a:ext>
            </a:extLst>
          </p:cNvPr>
          <p:cNvSpPr>
            <a:spLocks noGrp="1"/>
          </p:cNvSpPr>
          <p:nvPr>
            <p:ph sz="half" idx="1"/>
          </p:nvPr>
        </p:nvSpPr>
        <p:spPr>
          <a:xfrm>
            <a:off x="454979" y="560705"/>
            <a:ext cx="10182541" cy="4351338"/>
          </a:xfrm>
        </p:spPr>
        <p:txBody>
          <a:bodyPr/>
          <a:lstStyle/>
          <a:p>
            <a:r>
              <a:rPr lang="en-IN" dirty="0"/>
              <a:t>Ridge regression and lasso regression looks very similar and they do similar things.</a:t>
            </a:r>
          </a:p>
          <a:p>
            <a:r>
              <a:rPr lang="en-IN" dirty="0"/>
              <a:t>To see what makes </a:t>
            </a:r>
            <a:r>
              <a:rPr lang="en-IN" b="1" dirty="0"/>
              <a:t>lasso regression</a:t>
            </a:r>
            <a:r>
              <a:rPr lang="en-IN" dirty="0"/>
              <a:t> different from </a:t>
            </a:r>
            <a:r>
              <a:rPr lang="en-IN" b="1" dirty="0"/>
              <a:t>ridge regression</a:t>
            </a:r>
            <a:r>
              <a:rPr lang="en-IN" dirty="0"/>
              <a:t>, let’s go back to the two sample </a:t>
            </a:r>
            <a:r>
              <a:rPr lang="en-IN" b="1" dirty="0">
                <a:solidFill>
                  <a:srgbClr val="FF0000"/>
                </a:solidFill>
              </a:rPr>
              <a:t>training</a:t>
            </a:r>
            <a:r>
              <a:rPr lang="en-IN" dirty="0">
                <a:solidFill>
                  <a:srgbClr val="FF0000"/>
                </a:solidFill>
              </a:rPr>
              <a:t> </a:t>
            </a:r>
            <a:r>
              <a:rPr lang="en-IN" b="1" dirty="0">
                <a:solidFill>
                  <a:srgbClr val="FF0000"/>
                </a:solidFill>
              </a:rPr>
              <a:t>data</a:t>
            </a:r>
            <a:r>
              <a:rPr lang="en-IN" dirty="0"/>
              <a:t>. And let’s focus on what happens when we increase the value for </a:t>
            </a:r>
            <a:r>
              <a:rPr lang="el-GR" b="1" dirty="0"/>
              <a:t>λ</a:t>
            </a:r>
            <a:r>
              <a:rPr lang="en-IN" b="1" dirty="0"/>
              <a:t>.</a:t>
            </a:r>
            <a:endParaRPr lang="en-IN" dirty="0"/>
          </a:p>
        </p:txBody>
      </p:sp>
      <p:pic>
        <p:nvPicPr>
          <p:cNvPr id="6" name="Picture 5">
            <a:extLst>
              <a:ext uri="{FF2B5EF4-FFF2-40B4-BE49-F238E27FC236}">
                <a16:creationId xmlns:a16="http://schemas.microsoft.com/office/drawing/2014/main" id="{1C65B25B-FB3F-4A8B-ACA7-1A96F19CF72F}"/>
              </a:ext>
            </a:extLst>
          </p:cNvPr>
          <p:cNvPicPr>
            <a:picLocks noChangeAspect="1"/>
          </p:cNvPicPr>
          <p:nvPr/>
        </p:nvPicPr>
        <p:blipFill rotWithShape="1">
          <a:blip r:embed="rId2"/>
          <a:srcRect l="22369" t="21111" r="1896" b="3555"/>
          <a:stretch/>
        </p:blipFill>
        <p:spPr>
          <a:xfrm>
            <a:off x="2808848" y="3102134"/>
            <a:ext cx="5474802" cy="3063240"/>
          </a:xfrm>
          <a:prstGeom prst="rect">
            <a:avLst/>
          </a:prstGeom>
        </p:spPr>
      </p:pic>
    </p:spTree>
    <p:extLst>
      <p:ext uri="{BB962C8B-B14F-4D97-AF65-F5344CB8AC3E}">
        <p14:creationId xmlns:p14="http://schemas.microsoft.com/office/powerpoint/2010/main" val="145366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A0BB2B-D385-493F-B745-D394E13FB30A}"/>
              </a:ext>
            </a:extLst>
          </p:cNvPr>
          <p:cNvSpPr>
            <a:spLocks noGrp="1"/>
          </p:cNvSpPr>
          <p:nvPr>
            <p:ph sz="half" idx="1"/>
          </p:nvPr>
        </p:nvSpPr>
        <p:spPr>
          <a:xfrm>
            <a:off x="592137" y="713105"/>
            <a:ext cx="11356023" cy="4351338"/>
          </a:xfrm>
        </p:spPr>
        <p:txBody>
          <a:bodyPr/>
          <a:lstStyle/>
          <a:p>
            <a:r>
              <a:rPr lang="en-IN" dirty="0"/>
              <a:t>When </a:t>
            </a:r>
            <a:r>
              <a:rPr lang="el-GR" b="1" dirty="0"/>
              <a:t>λ</a:t>
            </a:r>
            <a:r>
              <a:rPr lang="en-IN" b="1" dirty="0"/>
              <a:t>=0,  </a:t>
            </a:r>
            <a:r>
              <a:rPr lang="en-IN" dirty="0"/>
              <a:t>then the </a:t>
            </a:r>
            <a:r>
              <a:rPr lang="en-IN" b="1" dirty="0"/>
              <a:t>lasso regression line </a:t>
            </a:r>
            <a:r>
              <a:rPr lang="en-IN" dirty="0"/>
              <a:t>will be same as the </a:t>
            </a:r>
            <a:r>
              <a:rPr lang="en-IN" b="1" dirty="0"/>
              <a:t>least squares line.</a:t>
            </a:r>
          </a:p>
          <a:p>
            <a:r>
              <a:rPr lang="en-IN" dirty="0"/>
              <a:t>As</a:t>
            </a:r>
            <a:r>
              <a:rPr lang="en-IN" b="1" dirty="0"/>
              <a:t> </a:t>
            </a:r>
            <a:r>
              <a:rPr lang="el-GR" b="1" dirty="0"/>
              <a:t>λ</a:t>
            </a:r>
            <a:r>
              <a:rPr lang="en-IN" b="1" dirty="0"/>
              <a:t> </a:t>
            </a:r>
            <a:r>
              <a:rPr lang="en-IN" dirty="0"/>
              <a:t>increases in value, the slope gets smaller until the slope</a:t>
            </a:r>
            <a:r>
              <a:rPr lang="en-IN" b="1" dirty="0"/>
              <a:t> = 0.</a:t>
            </a:r>
          </a:p>
        </p:txBody>
      </p:sp>
      <p:pic>
        <p:nvPicPr>
          <p:cNvPr id="6" name="Picture 5">
            <a:extLst>
              <a:ext uri="{FF2B5EF4-FFF2-40B4-BE49-F238E27FC236}">
                <a16:creationId xmlns:a16="http://schemas.microsoft.com/office/drawing/2014/main" id="{A69095A5-58BC-4DF6-9DDC-2EB96FD89207}"/>
              </a:ext>
            </a:extLst>
          </p:cNvPr>
          <p:cNvPicPr>
            <a:picLocks noChangeAspect="1"/>
          </p:cNvPicPr>
          <p:nvPr/>
        </p:nvPicPr>
        <p:blipFill rotWithShape="1">
          <a:blip r:embed="rId2"/>
          <a:srcRect l="23250" t="22668" r="41929" b="2666"/>
          <a:stretch/>
        </p:blipFill>
        <p:spPr>
          <a:xfrm>
            <a:off x="592137" y="2368550"/>
            <a:ext cx="3019743" cy="3642360"/>
          </a:xfrm>
          <a:prstGeom prst="rect">
            <a:avLst/>
          </a:prstGeom>
        </p:spPr>
      </p:pic>
      <p:pic>
        <p:nvPicPr>
          <p:cNvPr id="8" name="Picture 7">
            <a:extLst>
              <a:ext uri="{FF2B5EF4-FFF2-40B4-BE49-F238E27FC236}">
                <a16:creationId xmlns:a16="http://schemas.microsoft.com/office/drawing/2014/main" id="{5422DBF8-035A-46B5-A2C2-4F28D24A180D}"/>
              </a:ext>
            </a:extLst>
          </p:cNvPr>
          <p:cNvPicPr>
            <a:picLocks noChangeAspect="1"/>
          </p:cNvPicPr>
          <p:nvPr/>
        </p:nvPicPr>
        <p:blipFill rotWithShape="1">
          <a:blip r:embed="rId3"/>
          <a:srcRect l="23250" t="21110" r="41125" b="2000"/>
          <a:stretch/>
        </p:blipFill>
        <p:spPr>
          <a:xfrm>
            <a:off x="7902332" y="2528252"/>
            <a:ext cx="2979027" cy="3616643"/>
          </a:xfrm>
          <a:prstGeom prst="rect">
            <a:avLst/>
          </a:prstGeom>
        </p:spPr>
      </p:pic>
      <p:pic>
        <p:nvPicPr>
          <p:cNvPr id="10" name="Picture 9">
            <a:extLst>
              <a:ext uri="{FF2B5EF4-FFF2-40B4-BE49-F238E27FC236}">
                <a16:creationId xmlns:a16="http://schemas.microsoft.com/office/drawing/2014/main" id="{BBED1D25-B255-477D-8C0F-FAF9906C7948}"/>
              </a:ext>
            </a:extLst>
          </p:cNvPr>
          <p:cNvPicPr>
            <a:picLocks noChangeAspect="1"/>
          </p:cNvPicPr>
          <p:nvPr/>
        </p:nvPicPr>
        <p:blipFill rotWithShape="1">
          <a:blip r:embed="rId4">
            <a:extLst>
              <a:ext uri="{28A0092B-C50C-407E-A947-70E740481C1C}">
                <a14:useLocalDpi xmlns:a14="http://schemas.microsoft.com/office/drawing/2010/main" val="0"/>
              </a:ext>
            </a:extLst>
          </a:blip>
          <a:srcRect l="23250" t="21777" r="40625"/>
          <a:stretch/>
        </p:blipFill>
        <p:spPr>
          <a:xfrm>
            <a:off x="4219257" y="2350135"/>
            <a:ext cx="3115584" cy="3794760"/>
          </a:xfrm>
          <a:prstGeom prst="rect">
            <a:avLst/>
          </a:prstGeom>
        </p:spPr>
      </p:pic>
      <p:sp>
        <p:nvSpPr>
          <p:cNvPr id="12" name="TextBox 11">
            <a:extLst>
              <a:ext uri="{FF2B5EF4-FFF2-40B4-BE49-F238E27FC236}">
                <a16:creationId xmlns:a16="http://schemas.microsoft.com/office/drawing/2014/main" id="{C6809DF8-93A8-49E7-BFAD-DCD1FABABD97}"/>
              </a:ext>
            </a:extLst>
          </p:cNvPr>
          <p:cNvSpPr txBox="1"/>
          <p:nvPr/>
        </p:nvSpPr>
        <p:spPr>
          <a:xfrm>
            <a:off x="5382111" y="6184383"/>
            <a:ext cx="990600" cy="369332"/>
          </a:xfrm>
          <a:prstGeom prst="rect">
            <a:avLst/>
          </a:prstGeom>
          <a:noFill/>
        </p:spPr>
        <p:txBody>
          <a:bodyPr wrap="square">
            <a:spAutoFit/>
          </a:bodyPr>
          <a:lstStyle/>
          <a:p>
            <a:r>
              <a:rPr lang="el-GR" b="1" dirty="0"/>
              <a:t>λ</a:t>
            </a:r>
            <a:r>
              <a:rPr lang="en-IN" b="1" dirty="0"/>
              <a:t>=100</a:t>
            </a:r>
            <a:endParaRPr lang="en-IN" dirty="0"/>
          </a:p>
        </p:txBody>
      </p:sp>
      <p:sp>
        <p:nvSpPr>
          <p:cNvPr id="14" name="TextBox 13">
            <a:extLst>
              <a:ext uri="{FF2B5EF4-FFF2-40B4-BE49-F238E27FC236}">
                <a16:creationId xmlns:a16="http://schemas.microsoft.com/office/drawing/2014/main" id="{3053147A-8A7B-467F-9199-2586A8555721}"/>
              </a:ext>
            </a:extLst>
          </p:cNvPr>
          <p:cNvSpPr txBox="1"/>
          <p:nvPr/>
        </p:nvSpPr>
        <p:spPr>
          <a:xfrm>
            <a:off x="3092609" y="6184383"/>
            <a:ext cx="822960" cy="369332"/>
          </a:xfrm>
          <a:prstGeom prst="rect">
            <a:avLst/>
          </a:prstGeom>
          <a:noFill/>
        </p:spPr>
        <p:txBody>
          <a:bodyPr wrap="square">
            <a:spAutoFit/>
          </a:bodyPr>
          <a:lstStyle/>
          <a:p>
            <a:r>
              <a:rPr lang="el-GR" b="1" dirty="0"/>
              <a:t>λ</a:t>
            </a:r>
            <a:r>
              <a:rPr lang="en-IN" b="1" dirty="0"/>
              <a:t>=0</a:t>
            </a:r>
            <a:endParaRPr lang="en-IN" dirty="0"/>
          </a:p>
        </p:txBody>
      </p:sp>
      <p:sp>
        <p:nvSpPr>
          <p:cNvPr id="16" name="TextBox 15">
            <a:extLst>
              <a:ext uri="{FF2B5EF4-FFF2-40B4-BE49-F238E27FC236}">
                <a16:creationId xmlns:a16="http://schemas.microsoft.com/office/drawing/2014/main" id="{C3E28783-67B2-438D-A7B4-6A7E07C748D5}"/>
              </a:ext>
            </a:extLst>
          </p:cNvPr>
          <p:cNvSpPr txBox="1"/>
          <p:nvPr/>
        </p:nvSpPr>
        <p:spPr>
          <a:xfrm>
            <a:off x="8829854" y="6184384"/>
            <a:ext cx="1123981" cy="369331"/>
          </a:xfrm>
          <a:prstGeom prst="rect">
            <a:avLst/>
          </a:prstGeom>
          <a:noFill/>
        </p:spPr>
        <p:txBody>
          <a:bodyPr wrap="square">
            <a:spAutoFit/>
          </a:bodyPr>
          <a:lstStyle/>
          <a:p>
            <a:r>
              <a:rPr lang="el-GR" b="1" dirty="0"/>
              <a:t>λ</a:t>
            </a:r>
            <a:r>
              <a:rPr lang="en-IN" b="1" dirty="0"/>
              <a:t>=10000</a:t>
            </a:r>
            <a:endParaRPr lang="en-IN" dirty="0"/>
          </a:p>
        </p:txBody>
      </p:sp>
    </p:spTree>
    <p:extLst>
      <p:ext uri="{BB962C8B-B14F-4D97-AF65-F5344CB8AC3E}">
        <p14:creationId xmlns:p14="http://schemas.microsoft.com/office/powerpoint/2010/main" val="2791779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8EE080-9775-4A57-A3FC-3447BABC53F9}"/>
              </a:ext>
            </a:extLst>
          </p:cNvPr>
          <p:cNvSpPr>
            <a:spLocks noGrp="1"/>
          </p:cNvSpPr>
          <p:nvPr>
            <p:ph sz="half" idx="1"/>
          </p:nvPr>
        </p:nvSpPr>
        <p:spPr>
          <a:xfrm>
            <a:off x="655320" y="685800"/>
            <a:ext cx="11231880" cy="5471159"/>
          </a:xfrm>
        </p:spPr>
        <p:txBody>
          <a:bodyPr>
            <a:normAutofit/>
          </a:bodyPr>
          <a:lstStyle/>
          <a:p>
            <a:r>
              <a:rPr lang="en-IN" dirty="0"/>
              <a:t>The big difference between </a:t>
            </a:r>
            <a:r>
              <a:rPr lang="en-IN" b="1" dirty="0"/>
              <a:t>ridge regression</a:t>
            </a:r>
            <a:r>
              <a:rPr lang="en-IN" dirty="0"/>
              <a:t> and </a:t>
            </a:r>
            <a:r>
              <a:rPr lang="en-IN" b="1" dirty="0"/>
              <a:t>lasso regression </a:t>
            </a:r>
            <a:r>
              <a:rPr lang="en-IN" dirty="0"/>
              <a:t>is that </a:t>
            </a:r>
            <a:r>
              <a:rPr lang="en-IN" b="1" dirty="0"/>
              <a:t>ridge regression </a:t>
            </a:r>
            <a:r>
              <a:rPr lang="en-IN" dirty="0"/>
              <a:t>can only shrink slope </a:t>
            </a:r>
            <a:r>
              <a:rPr lang="en-IN" b="1" dirty="0">
                <a:solidFill>
                  <a:srgbClr val="FF0000"/>
                </a:solidFill>
              </a:rPr>
              <a:t>asymptotically close to 0</a:t>
            </a:r>
            <a:r>
              <a:rPr lang="en-IN" dirty="0"/>
              <a:t> while </a:t>
            </a:r>
            <a:r>
              <a:rPr lang="en-IN" b="1" dirty="0"/>
              <a:t>lasso regression </a:t>
            </a:r>
            <a:r>
              <a:rPr lang="en-IN" dirty="0"/>
              <a:t>can shrink the slope all the way to </a:t>
            </a:r>
            <a:r>
              <a:rPr lang="en-IN" b="1" dirty="0"/>
              <a:t>0.</a:t>
            </a:r>
          </a:p>
          <a:p>
            <a:r>
              <a:rPr lang="en-IN" dirty="0"/>
              <a:t>To see this difference let’s look at this equation</a:t>
            </a:r>
          </a:p>
          <a:p>
            <a:pPr marL="0" indent="0">
              <a:buNone/>
            </a:pPr>
            <a:r>
              <a:rPr lang="en-IN" b="1" dirty="0"/>
              <a:t>Size</a:t>
            </a:r>
            <a:r>
              <a:rPr lang="en-IN" dirty="0"/>
              <a:t> = y-intercept + slope x </a:t>
            </a:r>
            <a:r>
              <a:rPr lang="en-IN" b="1" dirty="0"/>
              <a:t>Weight</a:t>
            </a:r>
            <a:r>
              <a:rPr lang="en-IN" dirty="0"/>
              <a:t> + diet difference x </a:t>
            </a:r>
            <a:r>
              <a:rPr lang="en-IN" b="1" dirty="0"/>
              <a:t>high fat diet </a:t>
            </a:r>
            <a:r>
              <a:rPr lang="en-IN" dirty="0"/>
              <a:t>+ astrological offset x </a:t>
            </a:r>
            <a:r>
              <a:rPr lang="en-IN" b="1" dirty="0"/>
              <a:t>sign</a:t>
            </a:r>
            <a:r>
              <a:rPr lang="en-IN" dirty="0"/>
              <a:t> + airspeed scalar x </a:t>
            </a:r>
            <a:r>
              <a:rPr lang="en-IN" b="1" dirty="0"/>
              <a:t>airspeed of swallow</a:t>
            </a:r>
          </a:p>
          <a:p>
            <a:pPr marL="0" indent="0">
              <a:buNone/>
            </a:pPr>
            <a:endParaRPr lang="en-IN" b="1" dirty="0"/>
          </a:p>
          <a:p>
            <a:r>
              <a:rPr lang="en-IN" dirty="0"/>
              <a:t>The goal of equation is to predict </a:t>
            </a:r>
            <a:r>
              <a:rPr lang="en-IN" b="1" dirty="0"/>
              <a:t>size. </a:t>
            </a:r>
          </a:p>
          <a:p>
            <a:r>
              <a:rPr lang="en-IN" dirty="0"/>
              <a:t>The term </a:t>
            </a:r>
            <a:r>
              <a:rPr lang="en-IN" b="1" dirty="0"/>
              <a:t>weight </a:t>
            </a:r>
            <a:r>
              <a:rPr lang="en-IN" dirty="0"/>
              <a:t>and </a:t>
            </a:r>
            <a:r>
              <a:rPr lang="en-IN" b="1" dirty="0"/>
              <a:t>high fat diet</a:t>
            </a:r>
            <a:r>
              <a:rPr lang="en-IN" dirty="0"/>
              <a:t>, are reasonable things to predict </a:t>
            </a:r>
            <a:r>
              <a:rPr lang="en-IN" b="1" dirty="0"/>
              <a:t>size</a:t>
            </a:r>
            <a:r>
              <a:rPr lang="en-IN" dirty="0"/>
              <a:t>. But the </a:t>
            </a:r>
            <a:r>
              <a:rPr lang="en-IN" b="1" dirty="0"/>
              <a:t>astrological sign </a:t>
            </a:r>
            <a:r>
              <a:rPr lang="en-IN" dirty="0"/>
              <a:t>and the </a:t>
            </a:r>
            <a:r>
              <a:rPr lang="en-IN" b="1" dirty="0"/>
              <a:t>airspeed of swallow </a:t>
            </a:r>
            <a:r>
              <a:rPr lang="en-IN" dirty="0"/>
              <a:t>are terrible ways to predict </a:t>
            </a:r>
            <a:r>
              <a:rPr lang="en-IN" b="1" dirty="0"/>
              <a:t>size.</a:t>
            </a:r>
          </a:p>
          <a:p>
            <a:endParaRPr lang="en-IN" b="1" dirty="0"/>
          </a:p>
        </p:txBody>
      </p:sp>
      <p:sp>
        <p:nvSpPr>
          <p:cNvPr id="5" name="Rectangle 4">
            <a:extLst>
              <a:ext uri="{FF2B5EF4-FFF2-40B4-BE49-F238E27FC236}">
                <a16:creationId xmlns:a16="http://schemas.microsoft.com/office/drawing/2014/main" id="{B765CFF1-3530-4646-A946-A4B072FFB67B}"/>
              </a:ext>
            </a:extLst>
          </p:cNvPr>
          <p:cNvSpPr/>
          <p:nvPr/>
        </p:nvSpPr>
        <p:spPr>
          <a:xfrm>
            <a:off x="579120" y="2516980"/>
            <a:ext cx="10136821" cy="912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8130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C816BC-7360-49E8-AF59-202D114E602C}"/>
              </a:ext>
            </a:extLst>
          </p:cNvPr>
          <p:cNvSpPr>
            <a:spLocks noGrp="1"/>
          </p:cNvSpPr>
          <p:nvPr>
            <p:ph sz="half" idx="1"/>
          </p:nvPr>
        </p:nvSpPr>
        <p:spPr>
          <a:xfrm>
            <a:off x="259081" y="393064"/>
            <a:ext cx="11780520" cy="5184775"/>
          </a:xfrm>
        </p:spPr>
        <p:txBody>
          <a:bodyPr/>
          <a:lstStyle/>
          <a:p>
            <a:r>
              <a:rPr lang="en-IN" dirty="0"/>
              <a:t>When we apply </a:t>
            </a:r>
            <a:r>
              <a:rPr lang="en-IN" b="1" dirty="0"/>
              <a:t>ridge regression </a:t>
            </a:r>
            <a:r>
              <a:rPr lang="en-IN" dirty="0"/>
              <a:t>to this equation, we find the minimal sum of squared residual plus the </a:t>
            </a:r>
            <a:r>
              <a:rPr lang="en-IN" b="1" dirty="0"/>
              <a:t>ridge regression penalty</a:t>
            </a:r>
          </a:p>
          <a:p>
            <a:pPr marL="0" indent="0">
              <a:buNone/>
            </a:pPr>
            <a:r>
              <a:rPr lang="el-GR" b="1" dirty="0"/>
              <a:t>λ</a:t>
            </a:r>
            <a:r>
              <a:rPr lang="en-IN" b="1" dirty="0"/>
              <a:t> x (slope^2 + diet difference^2 + astrological offset^2 + airspeed scalar^2)</a:t>
            </a:r>
          </a:p>
          <a:p>
            <a:pPr marL="0" indent="0">
              <a:buNone/>
            </a:pPr>
            <a:r>
              <a:rPr lang="en-IN" dirty="0"/>
              <a:t>And larger we make </a:t>
            </a:r>
            <a:r>
              <a:rPr lang="el-GR" b="1" dirty="0"/>
              <a:t>λ</a:t>
            </a:r>
            <a:r>
              <a:rPr lang="en-IN" b="1" dirty="0"/>
              <a:t> </a:t>
            </a:r>
          </a:p>
          <a:p>
            <a:pPr marL="0" indent="0">
              <a:buNone/>
            </a:pPr>
            <a:r>
              <a:rPr lang="en-IN" b="1" dirty="0"/>
              <a:t>Size</a:t>
            </a:r>
            <a:r>
              <a:rPr lang="en-IN" dirty="0"/>
              <a:t> = y-intercept + slope x </a:t>
            </a:r>
            <a:r>
              <a:rPr lang="en-IN" b="1" dirty="0"/>
              <a:t>Weight</a:t>
            </a:r>
            <a:r>
              <a:rPr lang="en-IN" dirty="0"/>
              <a:t> + diet difference x </a:t>
            </a:r>
            <a:r>
              <a:rPr lang="en-IN" b="1" dirty="0"/>
              <a:t>high fat diet </a:t>
            </a:r>
            <a:r>
              <a:rPr lang="en-IN" dirty="0"/>
              <a:t>+</a:t>
            </a:r>
          </a:p>
          <a:p>
            <a:pPr marL="0" indent="0">
              <a:buNone/>
            </a:pPr>
            <a:r>
              <a:rPr lang="en-IN" dirty="0"/>
              <a:t> astrological offset x </a:t>
            </a:r>
            <a:r>
              <a:rPr lang="en-IN" b="1" dirty="0"/>
              <a:t>sign</a:t>
            </a:r>
            <a:r>
              <a:rPr lang="en-IN" dirty="0"/>
              <a:t> + airspeed scalar x </a:t>
            </a:r>
            <a:r>
              <a:rPr lang="en-IN" b="1" dirty="0"/>
              <a:t>airspeed of swallow</a:t>
            </a:r>
          </a:p>
          <a:p>
            <a:pPr marL="0" indent="0">
              <a:buNone/>
            </a:pPr>
            <a:endParaRPr lang="en-IN" b="1" dirty="0"/>
          </a:p>
          <a:p>
            <a:pPr marL="0" indent="0">
              <a:buNone/>
            </a:pPr>
            <a:endParaRPr lang="en-IN" b="1" dirty="0"/>
          </a:p>
        </p:txBody>
      </p:sp>
      <p:sp>
        <p:nvSpPr>
          <p:cNvPr id="6" name="Rectangle 5">
            <a:extLst>
              <a:ext uri="{FF2B5EF4-FFF2-40B4-BE49-F238E27FC236}">
                <a16:creationId xmlns:a16="http://schemas.microsoft.com/office/drawing/2014/main" id="{DC86B742-7139-4383-A747-2D98A3AB4624}"/>
              </a:ext>
            </a:extLst>
          </p:cNvPr>
          <p:cNvSpPr/>
          <p:nvPr/>
        </p:nvSpPr>
        <p:spPr>
          <a:xfrm>
            <a:off x="259081" y="1280161"/>
            <a:ext cx="11536679" cy="5386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7A86F69-50D7-417D-BC0B-6BF5DC20707B}"/>
              </a:ext>
            </a:extLst>
          </p:cNvPr>
          <p:cNvSpPr/>
          <p:nvPr/>
        </p:nvSpPr>
        <p:spPr>
          <a:xfrm>
            <a:off x="3078481" y="2377440"/>
            <a:ext cx="944879" cy="335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369A8FEB-0476-4788-9C5D-A1EF1D2BC68C}"/>
              </a:ext>
            </a:extLst>
          </p:cNvPr>
          <p:cNvSpPr/>
          <p:nvPr/>
        </p:nvSpPr>
        <p:spPr>
          <a:xfrm>
            <a:off x="5623560" y="2377440"/>
            <a:ext cx="2179320" cy="328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D7506140-7C11-4FD5-B5D9-EC7DEFC5B3D9}"/>
              </a:ext>
            </a:extLst>
          </p:cNvPr>
          <p:cNvCxnSpPr>
            <a:cxnSpLocks/>
          </p:cNvCxnSpPr>
          <p:nvPr/>
        </p:nvCxnSpPr>
        <p:spPr>
          <a:xfrm flipV="1">
            <a:off x="5334000" y="2705900"/>
            <a:ext cx="815341" cy="875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A4EE249-E7E6-4BD1-8A51-1FBBB22A53CC}"/>
              </a:ext>
            </a:extLst>
          </p:cNvPr>
          <p:cNvCxnSpPr>
            <a:cxnSpLocks/>
          </p:cNvCxnSpPr>
          <p:nvPr/>
        </p:nvCxnSpPr>
        <p:spPr>
          <a:xfrm flipH="1" flipV="1">
            <a:off x="3718560" y="2817021"/>
            <a:ext cx="1615440" cy="7643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6717FC3-B943-4C7B-BF2E-498A6F8FF629}"/>
              </a:ext>
            </a:extLst>
          </p:cNvPr>
          <p:cNvSpPr txBox="1"/>
          <p:nvPr/>
        </p:nvSpPr>
        <p:spPr>
          <a:xfrm>
            <a:off x="4587239" y="3581400"/>
            <a:ext cx="2773680" cy="646331"/>
          </a:xfrm>
          <a:prstGeom prst="rect">
            <a:avLst/>
          </a:prstGeom>
          <a:noFill/>
        </p:spPr>
        <p:txBody>
          <a:bodyPr wrap="square" rtlCol="0">
            <a:spAutoFit/>
          </a:bodyPr>
          <a:lstStyle/>
          <a:p>
            <a:r>
              <a:rPr lang="en-IN" dirty="0"/>
              <a:t>These parameters might shrink a little bit</a:t>
            </a:r>
          </a:p>
        </p:txBody>
      </p:sp>
      <p:sp>
        <p:nvSpPr>
          <p:cNvPr id="20" name="Rectangle 19">
            <a:extLst>
              <a:ext uri="{FF2B5EF4-FFF2-40B4-BE49-F238E27FC236}">
                <a16:creationId xmlns:a16="http://schemas.microsoft.com/office/drawing/2014/main" id="{DACD28DA-24AF-4D80-BD4D-7614AE7CC1D1}"/>
              </a:ext>
            </a:extLst>
          </p:cNvPr>
          <p:cNvSpPr/>
          <p:nvPr/>
        </p:nvSpPr>
        <p:spPr>
          <a:xfrm>
            <a:off x="350521" y="2870751"/>
            <a:ext cx="2727960" cy="328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C754D7D4-592C-4AB7-8D5F-DFFD35B762F4}"/>
              </a:ext>
            </a:extLst>
          </p:cNvPr>
          <p:cNvSpPr/>
          <p:nvPr/>
        </p:nvSpPr>
        <p:spPr>
          <a:xfrm>
            <a:off x="4160521" y="2885602"/>
            <a:ext cx="2179320" cy="3789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2" name="Straight Arrow Connector 21">
            <a:extLst>
              <a:ext uri="{FF2B5EF4-FFF2-40B4-BE49-F238E27FC236}">
                <a16:creationId xmlns:a16="http://schemas.microsoft.com/office/drawing/2014/main" id="{795875B4-AB44-4E49-A94E-E79F308110E2}"/>
              </a:ext>
            </a:extLst>
          </p:cNvPr>
          <p:cNvCxnSpPr>
            <a:cxnSpLocks/>
          </p:cNvCxnSpPr>
          <p:nvPr/>
        </p:nvCxnSpPr>
        <p:spPr>
          <a:xfrm flipV="1">
            <a:off x="3604262" y="3302082"/>
            <a:ext cx="815341" cy="875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62AF58-8018-4871-B983-9BDB6717BDF6}"/>
              </a:ext>
            </a:extLst>
          </p:cNvPr>
          <p:cNvCxnSpPr>
            <a:cxnSpLocks/>
          </p:cNvCxnSpPr>
          <p:nvPr/>
        </p:nvCxnSpPr>
        <p:spPr>
          <a:xfrm flipH="1" flipV="1">
            <a:off x="2470784" y="3264537"/>
            <a:ext cx="1133478" cy="9130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C8884C4-2CB7-4952-8F45-FC42E0738271}"/>
              </a:ext>
            </a:extLst>
          </p:cNvPr>
          <p:cNvSpPr txBox="1"/>
          <p:nvPr/>
        </p:nvSpPr>
        <p:spPr>
          <a:xfrm>
            <a:off x="2232660" y="4360462"/>
            <a:ext cx="2971800" cy="923330"/>
          </a:xfrm>
          <a:prstGeom prst="rect">
            <a:avLst/>
          </a:prstGeom>
          <a:noFill/>
        </p:spPr>
        <p:txBody>
          <a:bodyPr wrap="square" rtlCol="0">
            <a:spAutoFit/>
          </a:bodyPr>
          <a:lstStyle/>
          <a:p>
            <a:r>
              <a:rPr lang="en-IN" dirty="0"/>
              <a:t>And these parameters might shrink a lot, but they never be equal to zero.</a:t>
            </a:r>
          </a:p>
        </p:txBody>
      </p:sp>
    </p:spTree>
    <p:extLst>
      <p:ext uri="{BB962C8B-B14F-4D97-AF65-F5344CB8AC3E}">
        <p14:creationId xmlns:p14="http://schemas.microsoft.com/office/powerpoint/2010/main" val="3558304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1ADBC5-A708-4ED1-8563-8B574122D232}"/>
              </a:ext>
            </a:extLst>
          </p:cNvPr>
          <p:cNvSpPr>
            <a:spLocks noGrp="1"/>
          </p:cNvSpPr>
          <p:nvPr>
            <p:ph sz="half" idx="2"/>
          </p:nvPr>
        </p:nvSpPr>
        <p:spPr>
          <a:xfrm>
            <a:off x="523875" y="711200"/>
            <a:ext cx="10563225" cy="4351338"/>
          </a:xfrm>
        </p:spPr>
        <p:txBody>
          <a:bodyPr>
            <a:normAutofit/>
          </a:bodyPr>
          <a:lstStyle/>
          <a:p>
            <a:pPr algn="just"/>
            <a:r>
              <a:rPr lang="en-US" sz="2400" b="0" i="0" dirty="0">
                <a:solidFill>
                  <a:srgbClr val="292929"/>
                </a:solidFill>
                <a:effectLst/>
              </a:rPr>
              <a:t>Now, there are few ways you can avoid overfitting your model on training data like cross-validation sampling, reducing number of features, pruning, regularization etc.</a:t>
            </a:r>
          </a:p>
          <a:p>
            <a:pPr algn="just"/>
            <a:r>
              <a:rPr lang="en-US" sz="2400" b="0" i="0" dirty="0">
                <a:solidFill>
                  <a:srgbClr val="292929"/>
                </a:solidFill>
                <a:effectLst/>
              </a:rPr>
              <a:t>Regularization basically adds the penalty as model complexity increases. Regularization parameter (lambda) penalizes all the parameters except intercept so that model generalizes the data and won’t overfit.</a:t>
            </a:r>
          </a:p>
          <a:p>
            <a:pPr marL="0" indent="0" algn="just">
              <a:buNone/>
            </a:pPr>
            <a:endParaRPr lang="en-IN" sz="2400" dirty="0"/>
          </a:p>
        </p:txBody>
      </p:sp>
      <p:pic>
        <p:nvPicPr>
          <p:cNvPr id="2050" name="Picture 2">
            <a:extLst>
              <a:ext uri="{FF2B5EF4-FFF2-40B4-BE49-F238E27FC236}">
                <a16:creationId xmlns:a16="http://schemas.microsoft.com/office/drawing/2014/main" id="{F3D736F0-0FEF-4176-A658-34BF3DE9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462" y="3124200"/>
            <a:ext cx="4972050" cy="13049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78149E-459B-4F24-9FCD-5612CE34411C}"/>
              </a:ext>
            </a:extLst>
          </p:cNvPr>
          <p:cNvSpPr txBox="1"/>
          <p:nvPr/>
        </p:nvSpPr>
        <p:spPr>
          <a:xfrm>
            <a:off x="676276" y="4733925"/>
            <a:ext cx="10410824" cy="1200329"/>
          </a:xfrm>
          <a:prstGeom prst="rect">
            <a:avLst/>
          </a:prstGeom>
          <a:noFill/>
        </p:spPr>
        <p:txBody>
          <a:bodyPr wrap="square">
            <a:spAutoFit/>
          </a:bodyPr>
          <a:lstStyle/>
          <a:p>
            <a:r>
              <a:rPr lang="en-US" sz="2400" dirty="0"/>
              <a:t>In above gif as the complexity is increasing, regularization will add the penalty for higher terms. This will decrease the importance given to higher terms and will bring the model towards less complex equation.</a:t>
            </a:r>
            <a:endParaRPr lang="en-IN" sz="2400" dirty="0"/>
          </a:p>
        </p:txBody>
      </p:sp>
    </p:spTree>
    <p:extLst>
      <p:ext uri="{BB962C8B-B14F-4D97-AF65-F5344CB8AC3E}">
        <p14:creationId xmlns:p14="http://schemas.microsoft.com/office/powerpoint/2010/main" val="979482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EE5FF1-9ED4-4F32-B2C7-63EBCF39711A}"/>
              </a:ext>
            </a:extLst>
          </p:cNvPr>
          <p:cNvSpPr>
            <a:spLocks noGrp="1"/>
          </p:cNvSpPr>
          <p:nvPr>
            <p:ph sz="half" idx="1"/>
          </p:nvPr>
        </p:nvSpPr>
        <p:spPr>
          <a:xfrm>
            <a:off x="463709" y="591184"/>
            <a:ext cx="11264581" cy="6053456"/>
          </a:xfrm>
        </p:spPr>
        <p:txBody>
          <a:bodyPr>
            <a:normAutofit/>
          </a:bodyPr>
          <a:lstStyle/>
          <a:p>
            <a:r>
              <a:rPr lang="en-IN" dirty="0"/>
              <a:t>In contrast , with lasso regression </a:t>
            </a:r>
          </a:p>
          <a:p>
            <a:pPr marL="0" indent="0">
              <a:buNone/>
            </a:pPr>
            <a:r>
              <a:rPr lang="el-GR" b="1" dirty="0"/>
              <a:t>λ</a:t>
            </a:r>
            <a:r>
              <a:rPr lang="en-IN" b="1" dirty="0"/>
              <a:t> x ( |slope| + |diet difference|+ |astrological offset| + |airspeed scalar| )</a:t>
            </a:r>
          </a:p>
          <a:p>
            <a:r>
              <a:rPr lang="en-IN" dirty="0"/>
              <a:t>When we increase the value for </a:t>
            </a:r>
            <a:r>
              <a:rPr lang="el-GR" b="1" dirty="0"/>
              <a:t>λ</a:t>
            </a:r>
            <a:r>
              <a:rPr lang="en-IN" dirty="0"/>
              <a:t> </a:t>
            </a:r>
          </a:p>
          <a:p>
            <a:pPr marL="0" indent="0">
              <a:buNone/>
            </a:pPr>
            <a:r>
              <a:rPr lang="en-IN" b="1" dirty="0"/>
              <a:t>Size</a:t>
            </a:r>
            <a:r>
              <a:rPr lang="en-IN" dirty="0"/>
              <a:t> = y-intercept + slope x </a:t>
            </a:r>
            <a:r>
              <a:rPr lang="en-IN" b="1" dirty="0"/>
              <a:t>Weight</a:t>
            </a:r>
            <a:r>
              <a:rPr lang="en-IN" dirty="0"/>
              <a:t> + diet difference x </a:t>
            </a:r>
            <a:r>
              <a:rPr lang="en-IN" b="1" dirty="0"/>
              <a:t>high fat diet </a:t>
            </a:r>
            <a:r>
              <a:rPr lang="en-IN" dirty="0"/>
              <a:t>+</a:t>
            </a:r>
          </a:p>
          <a:p>
            <a:pPr marL="0" indent="0">
              <a:buNone/>
            </a:pPr>
            <a:r>
              <a:rPr lang="en-IN" dirty="0"/>
              <a:t> astrological offset x </a:t>
            </a:r>
            <a:r>
              <a:rPr lang="en-IN" b="1" dirty="0"/>
              <a:t>sign</a:t>
            </a:r>
            <a:r>
              <a:rPr lang="en-IN" dirty="0"/>
              <a:t> + airspeed scalar x </a:t>
            </a:r>
            <a:r>
              <a:rPr lang="en-IN" b="1" dirty="0"/>
              <a:t>airspeed of swallow</a:t>
            </a:r>
          </a:p>
          <a:p>
            <a:endParaRPr lang="en-IN" dirty="0"/>
          </a:p>
          <a:p>
            <a:pPr marL="0" indent="0">
              <a:buNone/>
            </a:pPr>
            <a:endParaRPr lang="en-IN" dirty="0"/>
          </a:p>
          <a:p>
            <a:pPr marL="0" indent="0">
              <a:buNone/>
            </a:pPr>
            <a:endParaRPr lang="en-IN" dirty="0"/>
          </a:p>
          <a:p>
            <a:pPr marL="0" indent="0">
              <a:buNone/>
            </a:pPr>
            <a:endParaRPr lang="en-IN" dirty="0"/>
          </a:p>
          <a:p>
            <a:r>
              <a:rPr lang="en-IN" dirty="0"/>
              <a:t>And we’re left with a way to predict </a:t>
            </a:r>
            <a:r>
              <a:rPr lang="en-IN" b="1" dirty="0"/>
              <a:t>size</a:t>
            </a:r>
            <a:r>
              <a:rPr lang="en-IN" dirty="0"/>
              <a:t> that only includes </a:t>
            </a:r>
            <a:r>
              <a:rPr lang="en-IN" b="1" dirty="0"/>
              <a:t>weight </a:t>
            </a:r>
            <a:r>
              <a:rPr lang="en-IN" dirty="0"/>
              <a:t>and </a:t>
            </a:r>
            <a:r>
              <a:rPr lang="en-IN" b="1" dirty="0"/>
              <a:t>diet</a:t>
            </a:r>
          </a:p>
          <a:p>
            <a:pPr marL="0" indent="0">
              <a:buNone/>
            </a:pPr>
            <a:r>
              <a:rPr lang="en-IN" b="1" dirty="0"/>
              <a:t>Size</a:t>
            </a:r>
            <a:r>
              <a:rPr lang="en-IN" dirty="0"/>
              <a:t> = y-intercept + slope x </a:t>
            </a:r>
            <a:r>
              <a:rPr lang="en-IN" b="1" dirty="0"/>
              <a:t>Weight</a:t>
            </a:r>
            <a:r>
              <a:rPr lang="en-IN" dirty="0"/>
              <a:t> + diet difference x </a:t>
            </a:r>
            <a:r>
              <a:rPr lang="en-IN" b="1" dirty="0"/>
              <a:t>high fat diet</a:t>
            </a:r>
          </a:p>
        </p:txBody>
      </p:sp>
      <p:sp>
        <p:nvSpPr>
          <p:cNvPr id="5" name="Rectangle 4">
            <a:extLst>
              <a:ext uri="{FF2B5EF4-FFF2-40B4-BE49-F238E27FC236}">
                <a16:creationId xmlns:a16="http://schemas.microsoft.com/office/drawing/2014/main" id="{9A935645-B30A-4DB0-BC1F-B5330767BAB6}"/>
              </a:ext>
            </a:extLst>
          </p:cNvPr>
          <p:cNvSpPr/>
          <p:nvPr/>
        </p:nvSpPr>
        <p:spPr>
          <a:xfrm>
            <a:off x="3276601" y="2179320"/>
            <a:ext cx="944879" cy="335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F5E40F8-7970-4A4E-B27C-8520DACDFD2A}"/>
              </a:ext>
            </a:extLst>
          </p:cNvPr>
          <p:cNvSpPr/>
          <p:nvPr/>
        </p:nvSpPr>
        <p:spPr>
          <a:xfrm>
            <a:off x="5821681" y="2179320"/>
            <a:ext cx="2148841" cy="441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4A014384-3165-475A-8F89-18321855FA87}"/>
              </a:ext>
            </a:extLst>
          </p:cNvPr>
          <p:cNvCxnSpPr>
            <a:cxnSpLocks/>
          </p:cNvCxnSpPr>
          <p:nvPr/>
        </p:nvCxnSpPr>
        <p:spPr>
          <a:xfrm flipH="1" flipV="1">
            <a:off x="3870960" y="2581993"/>
            <a:ext cx="1615440" cy="7643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CA01233-8DE3-416E-BC68-F5E841806FB8}"/>
              </a:ext>
            </a:extLst>
          </p:cNvPr>
          <p:cNvCxnSpPr>
            <a:cxnSpLocks/>
          </p:cNvCxnSpPr>
          <p:nvPr/>
        </p:nvCxnSpPr>
        <p:spPr>
          <a:xfrm flipV="1">
            <a:off x="5486400" y="2664622"/>
            <a:ext cx="601981" cy="6817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C4F0DA2-2E52-4D79-98F6-73DF6836F425}"/>
              </a:ext>
            </a:extLst>
          </p:cNvPr>
          <p:cNvSpPr txBox="1"/>
          <p:nvPr/>
        </p:nvSpPr>
        <p:spPr>
          <a:xfrm>
            <a:off x="5257800" y="3429000"/>
            <a:ext cx="2712722" cy="707886"/>
          </a:xfrm>
          <a:prstGeom prst="rect">
            <a:avLst/>
          </a:prstGeom>
          <a:noFill/>
        </p:spPr>
        <p:txBody>
          <a:bodyPr wrap="square" rtlCol="0">
            <a:spAutoFit/>
          </a:bodyPr>
          <a:lstStyle/>
          <a:p>
            <a:r>
              <a:rPr lang="en-IN" sz="2000" dirty="0"/>
              <a:t>Then these parameters will shrink a little bit</a:t>
            </a:r>
          </a:p>
        </p:txBody>
      </p:sp>
      <p:sp>
        <p:nvSpPr>
          <p:cNvPr id="11" name="Rectangle 10">
            <a:extLst>
              <a:ext uri="{FF2B5EF4-FFF2-40B4-BE49-F238E27FC236}">
                <a16:creationId xmlns:a16="http://schemas.microsoft.com/office/drawing/2014/main" id="{23D9A1F5-1C8B-4F00-97FA-DEFCDA778AB3}"/>
              </a:ext>
            </a:extLst>
          </p:cNvPr>
          <p:cNvSpPr/>
          <p:nvPr/>
        </p:nvSpPr>
        <p:spPr>
          <a:xfrm>
            <a:off x="524669" y="2733996"/>
            <a:ext cx="2744310" cy="3444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8F43D71-D539-4B69-9424-292585936720}"/>
              </a:ext>
            </a:extLst>
          </p:cNvPr>
          <p:cNvSpPr/>
          <p:nvPr/>
        </p:nvSpPr>
        <p:spPr>
          <a:xfrm>
            <a:off x="4355902" y="2724792"/>
            <a:ext cx="2260995" cy="3398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0A1513DC-CEC1-40BE-A786-BA3B3FB719A5}"/>
              </a:ext>
            </a:extLst>
          </p:cNvPr>
          <p:cNvCxnSpPr>
            <a:cxnSpLocks/>
          </p:cNvCxnSpPr>
          <p:nvPr/>
        </p:nvCxnSpPr>
        <p:spPr>
          <a:xfrm flipH="1" flipV="1">
            <a:off x="1680211" y="3078481"/>
            <a:ext cx="1615440" cy="7643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EE400E-7F89-40C3-A33E-161E42B304C7}"/>
              </a:ext>
            </a:extLst>
          </p:cNvPr>
          <p:cNvCxnSpPr>
            <a:cxnSpLocks/>
          </p:cNvCxnSpPr>
          <p:nvPr/>
        </p:nvCxnSpPr>
        <p:spPr>
          <a:xfrm flipV="1">
            <a:off x="3342444" y="3168184"/>
            <a:ext cx="1083705" cy="6746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82D6F6-6A39-47FC-BABB-8E4720FB7A70}"/>
              </a:ext>
            </a:extLst>
          </p:cNvPr>
          <p:cNvSpPr txBox="1"/>
          <p:nvPr/>
        </p:nvSpPr>
        <p:spPr>
          <a:xfrm>
            <a:off x="1219201" y="3805805"/>
            <a:ext cx="4038600" cy="1323439"/>
          </a:xfrm>
          <a:prstGeom prst="rect">
            <a:avLst/>
          </a:prstGeom>
          <a:noFill/>
        </p:spPr>
        <p:txBody>
          <a:bodyPr wrap="square" rtlCol="0">
            <a:spAutoFit/>
          </a:bodyPr>
          <a:lstStyle/>
          <a:p>
            <a:pPr marL="342900" indent="-342900">
              <a:buFont typeface="Arial" panose="020B0604020202020204" pitchFamily="34" charset="0"/>
              <a:buChar char="•"/>
            </a:pPr>
            <a:r>
              <a:rPr lang="en-IN" sz="2000" dirty="0"/>
              <a:t>And these parameters will go all the way to zero.</a:t>
            </a:r>
          </a:p>
          <a:p>
            <a:pPr marL="342900" indent="-342900">
              <a:buFont typeface="Arial" panose="020B0604020202020204" pitchFamily="34" charset="0"/>
              <a:buChar char="•"/>
            </a:pPr>
            <a:r>
              <a:rPr lang="en-IN" sz="2000" dirty="0"/>
              <a:t>And these terms go away.</a:t>
            </a:r>
          </a:p>
          <a:p>
            <a:endParaRPr lang="en-IN" sz="2000" dirty="0"/>
          </a:p>
        </p:txBody>
      </p:sp>
    </p:spTree>
    <p:extLst>
      <p:ext uri="{BB962C8B-B14F-4D97-AF65-F5344CB8AC3E}">
        <p14:creationId xmlns:p14="http://schemas.microsoft.com/office/powerpoint/2010/main" val="1751010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FB275-9DE1-43EC-800B-346C0215ECBD}"/>
              </a:ext>
            </a:extLst>
          </p:cNvPr>
          <p:cNvSpPr>
            <a:spLocks noGrp="1"/>
          </p:cNvSpPr>
          <p:nvPr>
            <p:ph sz="half" idx="1"/>
          </p:nvPr>
        </p:nvSpPr>
        <p:spPr>
          <a:xfrm>
            <a:off x="457201" y="518160"/>
            <a:ext cx="11460480" cy="5658803"/>
          </a:xfrm>
        </p:spPr>
        <p:txBody>
          <a:bodyPr/>
          <a:lstStyle/>
          <a:p>
            <a:r>
              <a:rPr lang="en-IN" dirty="0"/>
              <a:t>Since </a:t>
            </a:r>
            <a:r>
              <a:rPr lang="en-IN" b="1" dirty="0"/>
              <a:t>lasso regression </a:t>
            </a:r>
            <a:r>
              <a:rPr lang="en-IN" dirty="0"/>
              <a:t>can exclude useless variables from equation, it is a little better than </a:t>
            </a:r>
            <a:r>
              <a:rPr lang="en-IN" b="1" dirty="0"/>
              <a:t>ridge regression </a:t>
            </a:r>
            <a:r>
              <a:rPr lang="en-IN" dirty="0"/>
              <a:t>at reducing the </a:t>
            </a:r>
            <a:r>
              <a:rPr lang="en-IN" b="1" dirty="0"/>
              <a:t>variance</a:t>
            </a:r>
            <a:r>
              <a:rPr lang="en-IN" dirty="0"/>
              <a:t> in models that contains a lot of useless variables.</a:t>
            </a:r>
          </a:p>
          <a:p>
            <a:r>
              <a:rPr lang="en-IN" dirty="0"/>
              <a:t>In contrast, </a:t>
            </a:r>
            <a:r>
              <a:rPr lang="en-IN" b="1" dirty="0"/>
              <a:t>ridge regression </a:t>
            </a:r>
            <a:r>
              <a:rPr lang="en-IN" dirty="0"/>
              <a:t>tends to do a little better when most variables are useful.</a:t>
            </a:r>
          </a:p>
        </p:txBody>
      </p:sp>
    </p:spTree>
    <p:extLst>
      <p:ext uri="{BB962C8B-B14F-4D97-AF65-F5344CB8AC3E}">
        <p14:creationId xmlns:p14="http://schemas.microsoft.com/office/powerpoint/2010/main" val="558286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255606-382E-404C-B214-4BCAEB648742}"/>
              </a:ext>
            </a:extLst>
          </p:cNvPr>
          <p:cNvSpPr>
            <a:spLocks noGrp="1"/>
          </p:cNvSpPr>
          <p:nvPr>
            <p:ph sz="half" idx="1"/>
          </p:nvPr>
        </p:nvSpPr>
        <p:spPr>
          <a:xfrm>
            <a:off x="515939" y="1051560"/>
            <a:ext cx="10639741" cy="5125403"/>
          </a:xfrm>
        </p:spPr>
        <p:txBody>
          <a:bodyPr/>
          <a:lstStyle/>
          <a:p>
            <a:r>
              <a:rPr lang="en-IN" dirty="0"/>
              <a:t>Ridge regression is very similar to lasso regression </a:t>
            </a:r>
          </a:p>
          <a:p>
            <a:endParaRPr lang="en-IN" dirty="0"/>
          </a:p>
          <a:p>
            <a:endParaRPr lang="en-IN" dirty="0"/>
          </a:p>
          <a:p>
            <a:r>
              <a:rPr lang="en-IN" dirty="0"/>
              <a:t>The superficial difference is that the ridge regression squares the variables and lasso regression takes the absolute value.</a:t>
            </a:r>
          </a:p>
          <a:p>
            <a:r>
              <a:rPr lang="en-IN" dirty="0"/>
              <a:t>But the big difference is that </a:t>
            </a:r>
            <a:r>
              <a:rPr lang="en-IN" b="1" dirty="0"/>
              <a:t>lasso regression </a:t>
            </a:r>
            <a:r>
              <a:rPr lang="en-IN" dirty="0"/>
              <a:t>can exclude useless variables from equations. This makes the final equation simpler and easier to interpret.</a:t>
            </a:r>
          </a:p>
        </p:txBody>
      </p:sp>
      <p:sp>
        <p:nvSpPr>
          <p:cNvPr id="4" name="Title 3">
            <a:extLst>
              <a:ext uri="{FF2B5EF4-FFF2-40B4-BE49-F238E27FC236}">
                <a16:creationId xmlns:a16="http://schemas.microsoft.com/office/drawing/2014/main" id="{BD8BBC22-651C-4804-9B56-D71528EF6688}"/>
              </a:ext>
            </a:extLst>
          </p:cNvPr>
          <p:cNvSpPr>
            <a:spLocks noGrp="1"/>
          </p:cNvSpPr>
          <p:nvPr>
            <p:ph type="title"/>
          </p:nvPr>
        </p:nvSpPr>
        <p:spPr>
          <a:xfrm>
            <a:off x="515939" y="246621"/>
            <a:ext cx="11150600" cy="652539"/>
          </a:xfrm>
        </p:spPr>
        <p:txBody>
          <a:bodyPr/>
          <a:lstStyle/>
          <a:p>
            <a:r>
              <a:rPr lang="en-IN" dirty="0"/>
              <a:t>summary</a:t>
            </a:r>
          </a:p>
        </p:txBody>
      </p:sp>
      <p:sp>
        <p:nvSpPr>
          <p:cNvPr id="6" name="TextBox 5">
            <a:extLst>
              <a:ext uri="{FF2B5EF4-FFF2-40B4-BE49-F238E27FC236}">
                <a16:creationId xmlns:a16="http://schemas.microsoft.com/office/drawing/2014/main" id="{90A31B07-21B6-40D1-B20C-3A10484A61C3}"/>
              </a:ext>
            </a:extLst>
          </p:cNvPr>
          <p:cNvSpPr txBox="1"/>
          <p:nvPr/>
        </p:nvSpPr>
        <p:spPr>
          <a:xfrm>
            <a:off x="746760" y="1910388"/>
            <a:ext cx="4754880" cy="467052"/>
          </a:xfrm>
          <a:prstGeom prst="rect">
            <a:avLst/>
          </a:prstGeom>
          <a:noFill/>
        </p:spPr>
        <p:txBody>
          <a:bodyPr wrap="square">
            <a:spAutoFit/>
          </a:bodyPr>
          <a:lstStyle/>
          <a:p>
            <a:pPr marL="0" indent="0">
              <a:buNone/>
            </a:pPr>
            <a:r>
              <a:rPr lang="en-IN" b="1" dirty="0"/>
              <a:t>the sum of the squared residuals  </a:t>
            </a:r>
            <a:r>
              <a:rPr lang="en-IN" sz="2400" b="1" dirty="0"/>
              <a:t>+</a:t>
            </a:r>
            <a:r>
              <a:rPr lang="en-IN" b="1" dirty="0"/>
              <a:t>  </a:t>
            </a:r>
            <a:r>
              <a:rPr lang="el-GR" b="1" dirty="0"/>
              <a:t>λ</a:t>
            </a:r>
            <a:r>
              <a:rPr lang="en-IN" b="1" dirty="0"/>
              <a:t> x slope^2 </a:t>
            </a:r>
          </a:p>
        </p:txBody>
      </p:sp>
      <p:sp>
        <p:nvSpPr>
          <p:cNvPr id="7" name="Rectangle 6">
            <a:extLst>
              <a:ext uri="{FF2B5EF4-FFF2-40B4-BE49-F238E27FC236}">
                <a16:creationId xmlns:a16="http://schemas.microsoft.com/office/drawing/2014/main" id="{9E8CD97B-162A-4F7D-8D55-CA93EADF37B1}"/>
              </a:ext>
            </a:extLst>
          </p:cNvPr>
          <p:cNvSpPr/>
          <p:nvPr/>
        </p:nvSpPr>
        <p:spPr>
          <a:xfrm>
            <a:off x="762000" y="1935480"/>
            <a:ext cx="4770120" cy="4114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D8C80E8-D08D-4881-A112-F8FDB6A09D53}"/>
              </a:ext>
            </a:extLst>
          </p:cNvPr>
          <p:cNvSpPr txBox="1"/>
          <p:nvPr/>
        </p:nvSpPr>
        <p:spPr>
          <a:xfrm>
            <a:off x="6015039" y="1887528"/>
            <a:ext cx="4770120" cy="467052"/>
          </a:xfrm>
          <a:prstGeom prst="rect">
            <a:avLst/>
          </a:prstGeom>
          <a:noFill/>
        </p:spPr>
        <p:txBody>
          <a:bodyPr wrap="square">
            <a:spAutoFit/>
          </a:bodyPr>
          <a:lstStyle/>
          <a:p>
            <a:pPr marL="0" indent="0">
              <a:buNone/>
            </a:pPr>
            <a:r>
              <a:rPr lang="en-IN" b="1" dirty="0"/>
              <a:t>the sum of the squared residuals  </a:t>
            </a:r>
            <a:r>
              <a:rPr lang="en-IN" sz="2400" b="1" dirty="0"/>
              <a:t>+</a:t>
            </a:r>
            <a:r>
              <a:rPr lang="en-IN" b="1" dirty="0"/>
              <a:t>  </a:t>
            </a:r>
            <a:r>
              <a:rPr lang="el-GR" b="1" dirty="0"/>
              <a:t>λ</a:t>
            </a:r>
            <a:r>
              <a:rPr lang="en-IN" b="1" dirty="0"/>
              <a:t> x |slope| </a:t>
            </a:r>
          </a:p>
        </p:txBody>
      </p:sp>
      <p:sp>
        <p:nvSpPr>
          <p:cNvPr id="10" name="Rectangle 9">
            <a:extLst>
              <a:ext uri="{FF2B5EF4-FFF2-40B4-BE49-F238E27FC236}">
                <a16:creationId xmlns:a16="http://schemas.microsoft.com/office/drawing/2014/main" id="{74444FAC-534F-445C-B391-542840FDD84F}"/>
              </a:ext>
            </a:extLst>
          </p:cNvPr>
          <p:cNvSpPr/>
          <p:nvPr/>
        </p:nvSpPr>
        <p:spPr>
          <a:xfrm>
            <a:off x="5943600" y="1945481"/>
            <a:ext cx="4770120" cy="4114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Arrow Connector 11">
            <a:extLst>
              <a:ext uri="{FF2B5EF4-FFF2-40B4-BE49-F238E27FC236}">
                <a16:creationId xmlns:a16="http://schemas.microsoft.com/office/drawing/2014/main" id="{4068FDCB-4076-4682-B366-9C0FA4D9A190}"/>
              </a:ext>
            </a:extLst>
          </p:cNvPr>
          <p:cNvCxnSpPr>
            <a:cxnSpLocks/>
          </p:cNvCxnSpPr>
          <p:nvPr/>
        </p:nvCxnSpPr>
        <p:spPr>
          <a:xfrm>
            <a:off x="2057400" y="1463040"/>
            <a:ext cx="0" cy="4473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246AEE-31C4-4AAE-AFB8-0C43B1A563C7}"/>
              </a:ext>
            </a:extLst>
          </p:cNvPr>
          <p:cNvCxnSpPr>
            <a:cxnSpLocks/>
          </p:cNvCxnSpPr>
          <p:nvPr/>
        </p:nvCxnSpPr>
        <p:spPr>
          <a:xfrm>
            <a:off x="6690360" y="1463040"/>
            <a:ext cx="0" cy="4473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038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7BCC2-7C84-428A-B3DB-FB3D2046C970}"/>
              </a:ext>
            </a:extLst>
          </p:cNvPr>
          <p:cNvSpPr>
            <a:spLocks noGrp="1"/>
          </p:cNvSpPr>
          <p:nvPr>
            <p:ph sz="half" idx="1"/>
          </p:nvPr>
        </p:nvSpPr>
        <p:spPr>
          <a:xfrm>
            <a:off x="515939" y="1109345"/>
            <a:ext cx="10990261" cy="4351338"/>
          </a:xfrm>
        </p:spPr>
        <p:txBody>
          <a:bodyPr>
            <a:normAutofit/>
          </a:bodyPr>
          <a:lstStyle/>
          <a:p>
            <a:r>
              <a:rPr lang="en-IN" dirty="0"/>
              <a:t>When designing a machine learning model for a dataset that is linearly separable it is important to ensure that it is properly optimized.</a:t>
            </a:r>
          </a:p>
          <a:p>
            <a:r>
              <a:rPr lang="en-IN" dirty="0"/>
              <a:t>If the cost function has high variance then the model is overfit which causes wrong predictions for any new data with noise in it, if it has high bias then the model is underfit.</a:t>
            </a:r>
          </a:p>
          <a:p>
            <a:r>
              <a:rPr lang="en-IN" dirty="0"/>
              <a:t>It is important to find the right balance between bias and variance to ensure the model is optimised and there is space for noise in the dataset for future data points.</a:t>
            </a:r>
          </a:p>
          <a:p>
            <a:endParaRPr lang="en-IN" dirty="0"/>
          </a:p>
        </p:txBody>
      </p:sp>
      <p:sp>
        <p:nvSpPr>
          <p:cNvPr id="4" name="Title 3">
            <a:extLst>
              <a:ext uri="{FF2B5EF4-FFF2-40B4-BE49-F238E27FC236}">
                <a16:creationId xmlns:a16="http://schemas.microsoft.com/office/drawing/2014/main" id="{C4B8C45B-55A9-41FD-A4AA-5984E20A4EDB}"/>
              </a:ext>
            </a:extLst>
          </p:cNvPr>
          <p:cNvSpPr>
            <a:spLocks noGrp="1"/>
          </p:cNvSpPr>
          <p:nvPr>
            <p:ph type="title"/>
          </p:nvPr>
        </p:nvSpPr>
        <p:spPr>
          <a:xfrm>
            <a:off x="515939" y="246621"/>
            <a:ext cx="11150600" cy="591579"/>
          </a:xfrm>
        </p:spPr>
        <p:txBody>
          <a:bodyPr/>
          <a:lstStyle/>
          <a:p>
            <a:r>
              <a:rPr lang="en-IN" dirty="0"/>
              <a:t>THE importance of bias </a:t>
            </a:r>
            <a:r>
              <a:rPr lang="en-IN"/>
              <a:t>variance  tradeoff</a:t>
            </a:r>
            <a:endParaRPr lang="en-IN" dirty="0"/>
          </a:p>
        </p:txBody>
      </p:sp>
    </p:spTree>
    <p:extLst>
      <p:ext uri="{BB962C8B-B14F-4D97-AF65-F5344CB8AC3E}">
        <p14:creationId xmlns:p14="http://schemas.microsoft.com/office/powerpoint/2010/main" val="2889350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ias-Variance | Machine Learning Master">
            <a:extLst>
              <a:ext uri="{FF2B5EF4-FFF2-40B4-BE49-F238E27FC236}">
                <a16:creationId xmlns:a16="http://schemas.microsoft.com/office/drawing/2014/main" id="{04DBDEA3-11F1-424F-816D-9D82D882B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3754" y="804135"/>
            <a:ext cx="5464492" cy="5249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839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99B2-9E25-4FB5-A2B4-55A731898F3E}"/>
              </a:ext>
            </a:extLst>
          </p:cNvPr>
          <p:cNvSpPr>
            <a:spLocks noGrp="1"/>
          </p:cNvSpPr>
          <p:nvPr>
            <p:ph type="title"/>
          </p:nvPr>
        </p:nvSpPr>
        <p:spPr>
          <a:xfrm>
            <a:off x="515939" y="246621"/>
            <a:ext cx="11150600" cy="759219"/>
          </a:xfrm>
        </p:spPr>
        <p:txBody>
          <a:bodyPr/>
          <a:lstStyle/>
          <a:p>
            <a:r>
              <a:rPr lang="en-IN" dirty="0"/>
              <a:t>Effects of high low bias and variance</a:t>
            </a:r>
          </a:p>
        </p:txBody>
      </p:sp>
      <p:pic>
        <p:nvPicPr>
          <p:cNvPr id="3" name="Content Placeholder 4">
            <a:extLst>
              <a:ext uri="{FF2B5EF4-FFF2-40B4-BE49-F238E27FC236}">
                <a16:creationId xmlns:a16="http://schemas.microsoft.com/office/drawing/2014/main" id="{308A3BD3-4252-47BF-A623-B5912D9F5247}"/>
              </a:ext>
            </a:extLst>
          </p:cNvPr>
          <p:cNvPicPr>
            <a:picLocks noChangeAspect="1"/>
          </p:cNvPicPr>
          <p:nvPr/>
        </p:nvPicPr>
        <p:blipFill>
          <a:blip r:embed="rId2"/>
          <a:stretch>
            <a:fillRect/>
          </a:stretch>
        </p:blipFill>
        <p:spPr>
          <a:xfrm>
            <a:off x="1325721" y="1455350"/>
            <a:ext cx="9791700" cy="4285209"/>
          </a:xfrm>
          <a:prstGeom prst="rect">
            <a:avLst/>
          </a:prstGeom>
        </p:spPr>
      </p:pic>
    </p:spTree>
    <p:extLst>
      <p:ext uri="{BB962C8B-B14F-4D97-AF65-F5344CB8AC3E}">
        <p14:creationId xmlns:p14="http://schemas.microsoft.com/office/powerpoint/2010/main" val="1459024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F153AF-C08E-41A8-BA12-FA029FC07D87}"/>
              </a:ext>
            </a:extLst>
          </p:cNvPr>
          <p:cNvSpPr>
            <a:spLocks noGrp="1"/>
          </p:cNvSpPr>
          <p:nvPr>
            <p:ph type="title"/>
          </p:nvPr>
        </p:nvSpPr>
        <p:spPr/>
        <p:txBody>
          <a:bodyPr/>
          <a:lstStyle/>
          <a:p>
            <a:r>
              <a:rPr lang="en-IN" dirty="0"/>
              <a:t>THANKYOU</a:t>
            </a:r>
          </a:p>
        </p:txBody>
      </p:sp>
      <p:pic>
        <p:nvPicPr>
          <p:cNvPr id="6" name="Picture Placeholder 10" descr="city skyline">
            <a:extLst>
              <a:ext uri="{FF2B5EF4-FFF2-40B4-BE49-F238E27FC236}">
                <a16:creationId xmlns:a16="http://schemas.microsoft.com/office/drawing/2014/main" id="{7DA15C0A-21C5-49F8-A341-D5CD373F065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l="13061" r="13061"/>
          <a:stretch>
            <a:fillRect/>
          </a:stretch>
        </p:blipFill>
        <p:spPr>
          <a:xfrm>
            <a:off x="711200" y="728663"/>
            <a:ext cx="5305425" cy="5305425"/>
          </a:xfrm>
          <a:prstGeom prst="ellipse">
            <a:avLst/>
          </a:prstGeom>
          <a:solidFill>
            <a:schemeClr val="bg2"/>
          </a:solidFill>
        </p:spPr>
      </p:pic>
    </p:spTree>
    <p:extLst>
      <p:ext uri="{BB962C8B-B14F-4D97-AF65-F5344CB8AC3E}">
        <p14:creationId xmlns:p14="http://schemas.microsoft.com/office/powerpoint/2010/main" val="4209026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7BFD-57F1-4A2D-B7D5-11C91C1FAF4F}"/>
              </a:ext>
            </a:extLst>
          </p:cNvPr>
          <p:cNvSpPr>
            <a:spLocks noGrp="1"/>
          </p:cNvSpPr>
          <p:nvPr>
            <p:ph type="ctrTitle"/>
          </p:nvPr>
        </p:nvSpPr>
        <p:spPr>
          <a:xfrm>
            <a:off x="6343653" y="2173288"/>
            <a:ext cx="5762622" cy="2090808"/>
          </a:xfrm>
        </p:spPr>
        <p:txBody>
          <a:bodyPr/>
          <a:lstStyle/>
          <a:p>
            <a:r>
              <a:rPr lang="en-IN" sz="4800" dirty="0"/>
              <a:t>RIDGE REGULARIZATION</a:t>
            </a:r>
            <a:br>
              <a:rPr lang="en-IN" sz="4800" dirty="0"/>
            </a:br>
            <a:r>
              <a:rPr lang="en-IN" sz="4800" dirty="0"/>
              <a:t>(L2)</a:t>
            </a:r>
          </a:p>
        </p:txBody>
      </p:sp>
      <p:pic>
        <p:nvPicPr>
          <p:cNvPr id="4" name="Picture Placeholder 10" descr="city skyline">
            <a:extLst>
              <a:ext uri="{FF2B5EF4-FFF2-40B4-BE49-F238E27FC236}">
                <a16:creationId xmlns:a16="http://schemas.microsoft.com/office/drawing/2014/main" id="{DAEF3D69-5ECB-4638-9ADE-88975EA8E191}"/>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06546" y="742396"/>
            <a:ext cx="5389454" cy="5305661"/>
          </a:xfrm>
          <a:prstGeom prst="ellipse">
            <a:avLst/>
          </a:prstGeom>
          <a:solidFill>
            <a:schemeClr val="bg2"/>
          </a:solidFill>
        </p:spPr>
      </p:pic>
    </p:spTree>
    <p:extLst>
      <p:ext uri="{BB962C8B-B14F-4D97-AF65-F5344CB8AC3E}">
        <p14:creationId xmlns:p14="http://schemas.microsoft.com/office/powerpoint/2010/main" val="522664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4AC642-DC85-4B87-BB2B-3F77FE13CF80}"/>
              </a:ext>
            </a:extLst>
          </p:cNvPr>
          <p:cNvSpPr>
            <a:spLocks noGrp="1"/>
          </p:cNvSpPr>
          <p:nvPr>
            <p:ph sz="half" idx="2"/>
          </p:nvPr>
        </p:nvSpPr>
        <p:spPr>
          <a:xfrm>
            <a:off x="390525" y="1587500"/>
            <a:ext cx="5181600" cy="4351338"/>
          </a:xfrm>
        </p:spPr>
        <p:txBody>
          <a:bodyPr/>
          <a:lstStyle/>
          <a:p>
            <a:r>
              <a:rPr lang="en-IN" dirty="0"/>
              <a:t>Let’s start by collecting weight and size measurements from bunch of mice.</a:t>
            </a:r>
          </a:p>
          <a:p>
            <a:r>
              <a:rPr lang="en-IN" dirty="0"/>
              <a:t>Since these data look relatively linear, we will use </a:t>
            </a:r>
            <a:r>
              <a:rPr lang="en-IN" b="1" dirty="0"/>
              <a:t>Linear Regression</a:t>
            </a:r>
            <a:r>
              <a:rPr lang="en-IN" dirty="0"/>
              <a:t> , AKA </a:t>
            </a:r>
            <a:r>
              <a:rPr lang="en-IN" b="1" dirty="0"/>
              <a:t>Least Squares</a:t>
            </a:r>
            <a:r>
              <a:rPr lang="en-IN" dirty="0"/>
              <a:t>, to model the relationship between </a:t>
            </a:r>
            <a:r>
              <a:rPr lang="en-IN" b="1" dirty="0"/>
              <a:t>weights</a:t>
            </a:r>
            <a:r>
              <a:rPr lang="en-IN" dirty="0"/>
              <a:t> and </a:t>
            </a:r>
            <a:r>
              <a:rPr lang="en-IN" b="1" dirty="0"/>
              <a:t>size.</a:t>
            </a:r>
          </a:p>
          <a:p>
            <a:endParaRPr lang="en-IN" dirty="0"/>
          </a:p>
        </p:txBody>
      </p:sp>
      <p:sp>
        <p:nvSpPr>
          <p:cNvPr id="4" name="Title 3">
            <a:extLst>
              <a:ext uri="{FF2B5EF4-FFF2-40B4-BE49-F238E27FC236}">
                <a16:creationId xmlns:a16="http://schemas.microsoft.com/office/drawing/2014/main" id="{42DA9345-F6DB-4032-A6AB-5DDF5EE5E637}"/>
              </a:ext>
            </a:extLst>
          </p:cNvPr>
          <p:cNvSpPr>
            <a:spLocks noGrp="1"/>
          </p:cNvSpPr>
          <p:nvPr>
            <p:ph type="title"/>
          </p:nvPr>
        </p:nvSpPr>
        <p:spPr>
          <a:xfrm>
            <a:off x="515939" y="198996"/>
            <a:ext cx="11150600" cy="516966"/>
          </a:xfrm>
        </p:spPr>
        <p:txBody>
          <a:bodyPr/>
          <a:lstStyle/>
          <a:p>
            <a:r>
              <a:rPr lang="en-IN" sz="3200" dirty="0"/>
              <a:t>RIDGE REGULARIZATION (L2)</a:t>
            </a:r>
            <a:endParaRPr lang="en-IN" dirty="0"/>
          </a:p>
        </p:txBody>
      </p:sp>
      <p:pic>
        <p:nvPicPr>
          <p:cNvPr id="6" name="Picture 5">
            <a:extLst>
              <a:ext uri="{FF2B5EF4-FFF2-40B4-BE49-F238E27FC236}">
                <a16:creationId xmlns:a16="http://schemas.microsoft.com/office/drawing/2014/main" id="{59FCB676-2B74-4EFC-8793-AE91DADF9400}"/>
              </a:ext>
            </a:extLst>
          </p:cNvPr>
          <p:cNvPicPr>
            <a:picLocks noChangeAspect="1"/>
          </p:cNvPicPr>
          <p:nvPr/>
        </p:nvPicPr>
        <p:blipFill rotWithShape="1">
          <a:blip r:embed="rId2"/>
          <a:srcRect l="20860" t="18238" r="19959" b="1117"/>
          <a:stretch/>
        </p:blipFill>
        <p:spPr>
          <a:xfrm>
            <a:off x="6091239" y="1478280"/>
            <a:ext cx="5366912" cy="4113791"/>
          </a:xfrm>
          <a:prstGeom prst="rect">
            <a:avLst/>
          </a:prstGeom>
        </p:spPr>
      </p:pic>
    </p:spTree>
    <p:extLst>
      <p:ext uri="{BB962C8B-B14F-4D97-AF65-F5344CB8AC3E}">
        <p14:creationId xmlns:p14="http://schemas.microsoft.com/office/powerpoint/2010/main" val="1723153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091838-F877-497D-8C67-5957BBC78AFF}"/>
              </a:ext>
            </a:extLst>
          </p:cNvPr>
          <p:cNvSpPr>
            <a:spLocks noGrp="1"/>
          </p:cNvSpPr>
          <p:nvPr>
            <p:ph sz="half" idx="2"/>
          </p:nvPr>
        </p:nvSpPr>
        <p:spPr>
          <a:xfrm>
            <a:off x="548640" y="804545"/>
            <a:ext cx="5181600" cy="4351338"/>
          </a:xfrm>
        </p:spPr>
        <p:txBody>
          <a:bodyPr/>
          <a:lstStyle/>
          <a:p>
            <a:r>
              <a:rPr lang="en-IN" dirty="0"/>
              <a:t>So we’ll fit a line to the data using </a:t>
            </a:r>
            <a:r>
              <a:rPr lang="en-IN" b="1" dirty="0"/>
              <a:t>Least Squares.</a:t>
            </a:r>
          </a:p>
        </p:txBody>
      </p:sp>
      <p:pic>
        <p:nvPicPr>
          <p:cNvPr id="6" name="Picture 5">
            <a:extLst>
              <a:ext uri="{FF2B5EF4-FFF2-40B4-BE49-F238E27FC236}">
                <a16:creationId xmlns:a16="http://schemas.microsoft.com/office/drawing/2014/main" id="{F6D04938-72EE-4139-B0FF-93BB8E680AB0}"/>
              </a:ext>
            </a:extLst>
          </p:cNvPr>
          <p:cNvPicPr>
            <a:picLocks noChangeAspect="1"/>
          </p:cNvPicPr>
          <p:nvPr/>
        </p:nvPicPr>
        <p:blipFill rotWithShape="1">
          <a:blip r:embed="rId2">
            <a:extLst>
              <a:ext uri="{28A0092B-C50C-407E-A947-70E740481C1C}">
                <a14:useLocalDpi xmlns:a14="http://schemas.microsoft.com/office/drawing/2010/main" val="0"/>
              </a:ext>
            </a:extLst>
          </a:blip>
          <a:srcRect l="22875" t="22222" r="22375" b="1111"/>
          <a:stretch/>
        </p:blipFill>
        <p:spPr>
          <a:xfrm>
            <a:off x="114696" y="2324100"/>
            <a:ext cx="4026839" cy="3171825"/>
          </a:xfrm>
          <a:prstGeom prst="rect">
            <a:avLst/>
          </a:prstGeom>
        </p:spPr>
      </p:pic>
      <p:pic>
        <p:nvPicPr>
          <p:cNvPr id="4" name="Picture 3">
            <a:extLst>
              <a:ext uri="{FF2B5EF4-FFF2-40B4-BE49-F238E27FC236}">
                <a16:creationId xmlns:a16="http://schemas.microsoft.com/office/drawing/2014/main" id="{C6318E57-AC54-425C-A947-C0474EA95829}"/>
              </a:ext>
            </a:extLst>
          </p:cNvPr>
          <p:cNvPicPr>
            <a:picLocks noChangeAspect="1"/>
          </p:cNvPicPr>
          <p:nvPr/>
        </p:nvPicPr>
        <p:blipFill rotWithShape="1">
          <a:blip r:embed="rId3">
            <a:extLst>
              <a:ext uri="{28A0092B-C50C-407E-A947-70E740481C1C}">
                <a14:useLocalDpi xmlns:a14="http://schemas.microsoft.com/office/drawing/2010/main" val="0"/>
              </a:ext>
            </a:extLst>
          </a:blip>
          <a:srcRect l="23251" t="21555" r="24375" b="2667"/>
          <a:stretch/>
        </p:blipFill>
        <p:spPr>
          <a:xfrm>
            <a:off x="4318259" y="2324099"/>
            <a:ext cx="4033260" cy="3171825"/>
          </a:xfrm>
          <a:prstGeom prst="rect">
            <a:avLst/>
          </a:prstGeom>
        </p:spPr>
      </p:pic>
      <p:pic>
        <p:nvPicPr>
          <p:cNvPr id="5" name="Picture 4">
            <a:extLst>
              <a:ext uri="{FF2B5EF4-FFF2-40B4-BE49-F238E27FC236}">
                <a16:creationId xmlns:a16="http://schemas.microsoft.com/office/drawing/2014/main" id="{4B4F35BB-122A-4F22-855B-0BD2D261E4DB}"/>
              </a:ext>
            </a:extLst>
          </p:cNvPr>
          <p:cNvPicPr>
            <a:picLocks noChangeAspect="1"/>
          </p:cNvPicPr>
          <p:nvPr/>
        </p:nvPicPr>
        <p:blipFill rotWithShape="1">
          <a:blip r:embed="rId4">
            <a:extLst>
              <a:ext uri="{28A0092B-C50C-407E-A947-70E740481C1C}">
                <a14:useLocalDpi xmlns:a14="http://schemas.microsoft.com/office/drawing/2010/main" val="0"/>
              </a:ext>
            </a:extLst>
          </a:blip>
          <a:srcRect l="23405" t="17060" r="26330" b="2127"/>
          <a:stretch/>
        </p:blipFill>
        <p:spPr>
          <a:xfrm>
            <a:off x="8335903" y="2085975"/>
            <a:ext cx="3477496" cy="3378516"/>
          </a:xfrm>
          <a:prstGeom prst="rect">
            <a:avLst/>
          </a:prstGeom>
        </p:spPr>
      </p:pic>
    </p:spTree>
    <p:extLst>
      <p:ext uri="{BB962C8B-B14F-4D97-AF65-F5344CB8AC3E}">
        <p14:creationId xmlns:p14="http://schemas.microsoft.com/office/powerpoint/2010/main" val="3496885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BAD6F9-471E-4E5A-8DAC-5BAE5448DDF5}"/>
              </a:ext>
            </a:extLst>
          </p:cNvPr>
          <p:cNvSpPr>
            <a:spLocks noGrp="1"/>
          </p:cNvSpPr>
          <p:nvPr>
            <p:ph sz="half" idx="2"/>
          </p:nvPr>
        </p:nvSpPr>
        <p:spPr>
          <a:xfrm>
            <a:off x="2621280" y="454025"/>
            <a:ext cx="5760720" cy="1130935"/>
          </a:xfrm>
        </p:spPr>
        <p:txBody>
          <a:bodyPr>
            <a:normAutofit lnSpcReduction="10000"/>
          </a:bodyPr>
          <a:lstStyle/>
          <a:p>
            <a:pPr marL="0" indent="0" algn="ctr">
              <a:buNone/>
            </a:pPr>
            <a:r>
              <a:rPr lang="en-IN" dirty="0"/>
              <a:t>In other words, we find the line that results in the </a:t>
            </a:r>
            <a:r>
              <a:rPr lang="en-IN" b="1" dirty="0"/>
              <a:t>minimum sum of squared residuals.</a:t>
            </a:r>
          </a:p>
        </p:txBody>
      </p:sp>
      <p:pic>
        <p:nvPicPr>
          <p:cNvPr id="6" name="Picture 5">
            <a:extLst>
              <a:ext uri="{FF2B5EF4-FFF2-40B4-BE49-F238E27FC236}">
                <a16:creationId xmlns:a16="http://schemas.microsoft.com/office/drawing/2014/main" id="{B5D534AD-9224-4A79-AF10-BFBAB6BFA2E7}"/>
              </a:ext>
            </a:extLst>
          </p:cNvPr>
          <p:cNvPicPr>
            <a:picLocks noChangeAspect="1"/>
          </p:cNvPicPr>
          <p:nvPr/>
        </p:nvPicPr>
        <p:blipFill rotWithShape="1">
          <a:blip r:embed="rId2">
            <a:extLst>
              <a:ext uri="{28A0092B-C50C-407E-A947-70E740481C1C}">
                <a14:useLocalDpi xmlns:a14="http://schemas.microsoft.com/office/drawing/2010/main" val="0"/>
              </a:ext>
            </a:extLst>
          </a:blip>
          <a:srcRect l="22875" t="19111" r="25125" b="2000"/>
          <a:stretch/>
        </p:blipFill>
        <p:spPr>
          <a:xfrm>
            <a:off x="3343899" y="1706880"/>
            <a:ext cx="5504201" cy="4697095"/>
          </a:xfrm>
          <a:prstGeom prst="rect">
            <a:avLst/>
          </a:prstGeom>
        </p:spPr>
      </p:pic>
    </p:spTree>
    <p:extLst>
      <p:ext uri="{BB962C8B-B14F-4D97-AF65-F5344CB8AC3E}">
        <p14:creationId xmlns:p14="http://schemas.microsoft.com/office/powerpoint/2010/main" val="3461881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7A75E7-80CF-4626-A811-2FB6DE0800F2}"/>
              </a:ext>
            </a:extLst>
          </p:cNvPr>
          <p:cNvSpPr>
            <a:spLocks noGrp="1"/>
          </p:cNvSpPr>
          <p:nvPr>
            <p:ph sz="half" idx="1"/>
          </p:nvPr>
        </p:nvSpPr>
        <p:spPr>
          <a:xfrm>
            <a:off x="683579" y="591185"/>
            <a:ext cx="4665661" cy="1603375"/>
          </a:xfrm>
        </p:spPr>
        <p:txBody>
          <a:bodyPr>
            <a:noAutofit/>
          </a:bodyPr>
          <a:lstStyle/>
          <a:p>
            <a:pPr marL="0" indent="0">
              <a:buNone/>
            </a:pPr>
            <a:r>
              <a:rPr lang="en-IN" sz="3200" dirty="0"/>
              <a:t>Ultimately, we end up with this equation for the line: </a:t>
            </a:r>
          </a:p>
          <a:p>
            <a:pPr marL="0" indent="0">
              <a:buNone/>
            </a:pPr>
            <a:r>
              <a:rPr lang="en-IN" sz="3200" b="1" dirty="0"/>
              <a:t>Size</a:t>
            </a:r>
            <a:r>
              <a:rPr lang="en-IN" sz="3200" dirty="0"/>
              <a:t> = 0.9 + 0.75 x </a:t>
            </a:r>
            <a:r>
              <a:rPr lang="en-IN" sz="3200" b="1" dirty="0"/>
              <a:t>Weight</a:t>
            </a:r>
          </a:p>
        </p:txBody>
      </p:sp>
      <p:pic>
        <p:nvPicPr>
          <p:cNvPr id="6" name="Picture 5">
            <a:extLst>
              <a:ext uri="{FF2B5EF4-FFF2-40B4-BE49-F238E27FC236}">
                <a16:creationId xmlns:a16="http://schemas.microsoft.com/office/drawing/2014/main" id="{85E1FB55-364B-43DE-9267-E8D667DEB4EB}"/>
              </a:ext>
            </a:extLst>
          </p:cNvPr>
          <p:cNvPicPr>
            <a:picLocks noChangeAspect="1"/>
          </p:cNvPicPr>
          <p:nvPr/>
        </p:nvPicPr>
        <p:blipFill rotWithShape="1">
          <a:blip r:embed="rId2"/>
          <a:srcRect l="23500" t="22889" r="24875" b="2666"/>
          <a:stretch/>
        </p:blipFill>
        <p:spPr>
          <a:xfrm>
            <a:off x="5715000" y="1022508"/>
            <a:ext cx="5933618" cy="4812983"/>
          </a:xfrm>
          <a:prstGeom prst="rect">
            <a:avLst/>
          </a:prstGeom>
        </p:spPr>
      </p:pic>
      <p:sp>
        <p:nvSpPr>
          <p:cNvPr id="7" name="Rectangle 6">
            <a:extLst>
              <a:ext uri="{FF2B5EF4-FFF2-40B4-BE49-F238E27FC236}">
                <a16:creationId xmlns:a16="http://schemas.microsoft.com/office/drawing/2014/main" id="{354F68EF-C1C2-4F0D-B97C-B675FC5E5E9A}"/>
              </a:ext>
            </a:extLst>
          </p:cNvPr>
          <p:cNvSpPr/>
          <p:nvPr/>
        </p:nvSpPr>
        <p:spPr>
          <a:xfrm>
            <a:off x="1737360" y="1676400"/>
            <a:ext cx="670560" cy="5181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7E36F20-7A71-4F99-8976-039E7BA3B421}"/>
              </a:ext>
            </a:extLst>
          </p:cNvPr>
          <p:cNvSpPr/>
          <p:nvPr/>
        </p:nvSpPr>
        <p:spPr>
          <a:xfrm>
            <a:off x="2681129" y="1676400"/>
            <a:ext cx="780572" cy="5181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7DB571B-8537-4361-BC20-0F47D09FA8E4}"/>
              </a:ext>
            </a:extLst>
          </p:cNvPr>
          <p:cNvSpPr txBox="1"/>
          <p:nvPr/>
        </p:nvSpPr>
        <p:spPr>
          <a:xfrm>
            <a:off x="485606" y="3566160"/>
            <a:ext cx="5171618" cy="1569660"/>
          </a:xfrm>
          <a:prstGeom prst="rect">
            <a:avLst/>
          </a:prstGeom>
          <a:noFill/>
        </p:spPr>
        <p:txBody>
          <a:bodyPr wrap="square" rtlCol="0">
            <a:spAutoFit/>
          </a:bodyPr>
          <a:lstStyle/>
          <a:p>
            <a:r>
              <a:rPr lang="en-IN" sz="3200" dirty="0"/>
              <a:t>The line has two Parameters :</a:t>
            </a:r>
          </a:p>
          <a:p>
            <a:pPr marL="342900" indent="-342900">
              <a:buAutoNum type="arabicParenR"/>
            </a:pPr>
            <a:r>
              <a:rPr lang="en-IN" sz="3200" dirty="0"/>
              <a:t>Y-axis intercept</a:t>
            </a:r>
          </a:p>
          <a:p>
            <a:pPr marL="342900" indent="-342900">
              <a:buAutoNum type="arabicParenR"/>
            </a:pPr>
            <a:r>
              <a:rPr lang="en-IN" sz="3200" dirty="0"/>
              <a:t>Slope</a:t>
            </a:r>
          </a:p>
        </p:txBody>
      </p:sp>
      <p:cxnSp>
        <p:nvCxnSpPr>
          <p:cNvPr id="11" name="Straight Arrow Connector 10">
            <a:extLst>
              <a:ext uri="{FF2B5EF4-FFF2-40B4-BE49-F238E27FC236}">
                <a16:creationId xmlns:a16="http://schemas.microsoft.com/office/drawing/2014/main" id="{B61DC530-4EA3-4466-B4C9-861F58A6BCE3}"/>
              </a:ext>
            </a:extLst>
          </p:cNvPr>
          <p:cNvCxnSpPr>
            <a:cxnSpLocks/>
            <a:stCxn id="7" idx="2"/>
          </p:cNvCxnSpPr>
          <p:nvPr/>
        </p:nvCxnSpPr>
        <p:spPr>
          <a:xfrm>
            <a:off x="2072640" y="2194560"/>
            <a:ext cx="0" cy="495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31F426-77B1-4A5A-82DE-342D83901BC5}"/>
              </a:ext>
            </a:extLst>
          </p:cNvPr>
          <p:cNvCxnSpPr>
            <a:cxnSpLocks/>
          </p:cNvCxnSpPr>
          <p:nvPr/>
        </p:nvCxnSpPr>
        <p:spPr>
          <a:xfrm>
            <a:off x="3071415" y="2194560"/>
            <a:ext cx="0" cy="495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B95594B-27FC-4865-B9ED-0157D6A8EE54}"/>
              </a:ext>
            </a:extLst>
          </p:cNvPr>
          <p:cNvSpPr txBox="1"/>
          <p:nvPr/>
        </p:nvSpPr>
        <p:spPr>
          <a:xfrm>
            <a:off x="1021080" y="2522160"/>
            <a:ext cx="2773679" cy="400110"/>
          </a:xfrm>
          <a:prstGeom prst="rect">
            <a:avLst/>
          </a:prstGeom>
          <a:noFill/>
        </p:spPr>
        <p:txBody>
          <a:bodyPr wrap="square">
            <a:spAutoFit/>
          </a:bodyPr>
          <a:lstStyle/>
          <a:p>
            <a:r>
              <a:rPr lang="en-IN" sz="2000" dirty="0"/>
              <a:t>Y-axis intercept</a:t>
            </a:r>
          </a:p>
        </p:txBody>
      </p:sp>
      <p:sp>
        <p:nvSpPr>
          <p:cNvPr id="20" name="TextBox 19">
            <a:extLst>
              <a:ext uri="{FF2B5EF4-FFF2-40B4-BE49-F238E27FC236}">
                <a16:creationId xmlns:a16="http://schemas.microsoft.com/office/drawing/2014/main" id="{8CAE96D2-0125-49EF-8D59-9B00B8AFB287}"/>
              </a:ext>
            </a:extLst>
          </p:cNvPr>
          <p:cNvSpPr txBox="1"/>
          <p:nvPr/>
        </p:nvSpPr>
        <p:spPr>
          <a:xfrm>
            <a:off x="2819400" y="2668815"/>
            <a:ext cx="6096000" cy="400110"/>
          </a:xfrm>
          <a:prstGeom prst="rect">
            <a:avLst/>
          </a:prstGeom>
          <a:noFill/>
        </p:spPr>
        <p:txBody>
          <a:bodyPr wrap="square">
            <a:spAutoFit/>
          </a:bodyPr>
          <a:lstStyle/>
          <a:p>
            <a:r>
              <a:rPr lang="en-IN" sz="2000" dirty="0"/>
              <a:t>Slope</a:t>
            </a:r>
          </a:p>
        </p:txBody>
      </p:sp>
    </p:spTree>
    <p:extLst>
      <p:ext uri="{BB962C8B-B14F-4D97-AF65-F5344CB8AC3E}">
        <p14:creationId xmlns:p14="http://schemas.microsoft.com/office/powerpoint/2010/main" val="889263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81078F-A9A8-4012-A3D1-EB77E81112B1}"/>
              </a:ext>
            </a:extLst>
          </p:cNvPr>
          <p:cNvSpPr>
            <a:spLocks noGrp="1"/>
          </p:cNvSpPr>
          <p:nvPr>
            <p:ph sz="half" idx="1"/>
          </p:nvPr>
        </p:nvSpPr>
        <p:spPr>
          <a:xfrm>
            <a:off x="302579" y="499745"/>
            <a:ext cx="11264581" cy="1603375"/>
          </a:xfrm>
        </p:spPr>
        <p:txBody>
          <a:bodyPr>
            <a:noAutofit/>
          </a:bodyPr>
          <a:lstStyle/>
          <a:p>
            <a:r>
              <a:rPr lang="en-IN" dirty="0"/>
              <a:t>When we have a lot of measurements, we can be fairly confident that the Least Squares line accurately reflects the relationship between Size and weights.</a:t>
            </a:r>
          </a:p>
          <a:p>
            <a:r>
              <a:rPr lang="en-IN" dirty="0"/>
              <a:t>But what if we only have two measurements?</a:t>
            </a:r>
          </a:p>
          <a:p>
            <a:pPr marL="0" indent="0">
              <a:buNone/>
            </a:pPr>
            <a:r>
              <a:rPr lang="en-IN" dirty="0"/>
              <a:t>We fit a </a:t>
            </a:r>
            <a:r>
              <a:rPr lang="en-IN" dirty="0">
                <a:solidFill>
                  <a:srgbClr val="FF0000"/>
                </a:solidFill>
              </a:rPr>
              <a:t>new line </a:t>
            </a:r>
            <a:r>
              <a:rPr lang="en-IN" dirty="0"/>
              <a:t>with least squares</a:t>
            </a:r>
          </a:p>
          <a:p>
            <a:endParaRPr lang="en-IN" dirty="0"/>
          </a:p>
          <a:p>
            <a:pPr marL="0" indent="0">
              <a:buNone/>
            </a:pPr>
            <a:endParaRPr lang="en-IN" dirty="0"/>
          </a:p>
        </p:txBody>
      </p:sp>
      <p:pic>
        <p:nvPicPr>
          <p:cNvPr id="8" name="Picture 7">
            <a:extLst>
              <a:ext uri="{FF2B5EF4-FFF2-40B4-BE49-F238E27FC236}">
                <a16:creationId xmlns:a16="http://schemas.microsoft.com/office/drawing/2014/main" id="{559ECC40-0AC1-4D9F-8989-9EB3F8C06106}"/>
              </a:ext>
            </a:extLst>
          </p:cNvPr>
          <p:cNvPicPr>
            <a:picLocks noChangeAspect="1"/>
          </p:cNvPicPr>
          <p:nvPr/>
        </p:nvPicPr>
        <p:blipFill rotWithShape="1">
          <a:blip r:embed="rId2"/>
          <a:srcRect l="22685" t="16269" r="24537" b="1972"/>
          <a:stretch/>
        </p:blipFill>
        <p:spPr>
          <a:xfrm>
            <a:off x="586740" y="2830944"/>
            <a:ext cx="4076700" cy="3273503"/>
          </a:xfrm>
          <a:prstGeom prst="rect">
            <a:avLst/>
          </a:prstGeom>
        </p:spPr>
      </p:pic>
      <p:sp>
        <p:nvSpPr>
          <p:cNvPr id="9" name="TextBox 8">
            <a:extLst>
              <a:ext uri="{FF2B5EF4-FFF2-40B4-BE49-F238E27FC236}">
                <a16:creationId xmlns:a16="http://schemas.microsoft.com/office/drawing/2014/main" id="{6D357258-6DDC-4AB5-9FCB-D78CFAF446F4}"/>
              </a:ext>
            </a:extLst>
          </p:cNvPr>
          <p:cNvSpPr txBox="1"/>
          <p:nvPr/>
        </p:nvSpPr>
        <p:spPr>
          <a:xfrm>
            <a:off x="5486400" y="3559754"/>
            <a:ext cx="4312920" cy="1815882"/>
          </a:xfrm>
          <a:prstGeom prst="rect">
            <a:avLst/>
          </a:prstGeom>
          <a:noFill/>
        </p:spPr>
        <p:txBody>
          <a:bodyPr wrap="square" rtlCol="0">
            <a:spAutoFit/>
          </a:bodyPr>
          <a:lstStyle/>
          <a:p>
            <a:r>
              <a:rPr lang="en-IN" sz="2800" dirty="0"/>
              <a:t>Since </a:t>
            </a:r>
            <a:r>
              <a:rPr lang="en-IN" sz="2800" dirty="0">
                <a:solidFill>
                  <a:srgbClr val="FF0000"/>
                </a:solidFill>
              </a:rPr>
              <a:t>new line </a:t>
            </a:r>
            <a:r>
              <a:rPr lang="en-IN" sz="2800" dirty="0"/>
              <a:t>overlaps the two data point, the </a:t>
            </a:r>
            <a:r>
              <a:rPr lang="en-IN" sz="2800" b="1" dirty="0"/>
              <a:t>minimum sum of squared residuals = 0</a:t>
            </a:r>
          </a:p>
        </p:txBody>
      </p:sp>
    </p:spTree>
    <p:extLst>
      <p:ext uri="{BB962C8B-B14F-4D97-AF65-F5344CB8AC3E}">
        <p14:creationId xmlns:p14="http://schemas.microsoft.com/office/powerpoint/2010/main" val="991644983"/>
      </p:ext>
    </p:extLst>
  </p:cSld>
  <p:clrMapOvr>
    <a:masterClrMapping/>
  </p:clrMapOvr>
</p:sld>
</file>

<file path=ppt/theme/theme1.xml><?xml version="1.0" encoding="utf-8"?>
<a:theme xmlns:a="http://schemas.openxmlformats.org/drawingml/2006/main" name="do it skills">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 it skills" id="{F35FA654-91BA-4CD8-A8F5-C3E2DCE86121}" vid="{B4025FE2-FE75-4670-9730-B3EA995DF1B7}"/>
    </a:ext>
  </a:extLst>
</a:theme>
</file>

<file path=ppt/theme/theme2.xml><?xml version="1.0" encoding="utf-8"?>
<a:theme xmlns:a="http://schemas.openxmlformats.org/drawingml/2006/main" name="AgendaSlides">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6411242_Colorful product roadmap timeline_SL_V1.pptx" id="{6D8823AB-3E34-4E8D-AE3C-7D7916AE70B3}" vid="{BC540765-6631-455E-9814-9685D6B351E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do it skills</Template>
  <TotalTime>0</TotalTime>
  <Words>2109</Words>
  <Application>Microsoft Office PowerPoint</Application>
  <PresentationFormat>Widescreen</PresentationFormat>
  <Paragraphs>153</Paragraphs>
  <Slides>36</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36</vt:i4>
      </vt:variant>
    </vt:vector>
  </HeadingPairs>
  <TitlesOfParts>
    <vt:vector size="46" baseType="lpstr">
      <vt:lpstr>Arial</vt:lpstr>
      <vt:lpstr>Calibri</vt:lpstr>
      <vt:lpstr>Corbel</vt:lpstr>
      <vt:lpstr>Courier New</vt:lpstr>
      <vt:lpstr>Franklin Gothic Demi</vt:lpstr>
      <vt:lpstr>Segoe UI</vt:lpstr>
      <vt:lpstr>Wingdings</vt:lpstr>
      <vt:lpstr>do it skills</vt:lpstr>
      <vt:lpstr>AgendaSlides</vt:lpstr>
      <vt:lpstr>1_Custom Design</vt:lpstr>
      <vt:lpstr>Regularization techniques</vt:lpstr>
      <vt:lpstr>Regularization</vt:lpstr>
      <vt:lpstr>PowerPoint Presentation</vt:lpstr>
      <vt:lpstr>RIDGE REGULARIZATION (L2)</vt:lpstr>
      <vt:lpstr>RIDGE REGULARIZATION (L2)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RIDGE REGRESSION WORKS?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LASSO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THE importance of bias variance  tradeoff</vt:lpstr>
      <vt:lpstr>PowerPoint Presentation</vt:lpstr>
      <vt:lpstr>Effects of high low bias and variance</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Chhanak Tank</dc:creator>
  <cp:lastModifiedBy>Chhanak Tank</cp:lastModifiedBy>
  <cp:revision>44</cp:revision>
  <dcterms:created xsi:type="dcterms:W3CDTF">2021-06-10T05:47:00Z</dcterms:created>
  <dcterms:modified xsi:type="dcterms:W3CDTF">2021-06-16T11:33:33Z</dcterms:modified>
</cp:coreProperties>
</file>